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2" r:id="rId3"/>
    <p:sldId id="260" r:id="rId4"/>
    <p:sldId id="261" r:id="rId5"/>
    <p:sldId id="256" r:id="rId6"/>
    <p:sldId id="257" r:id="rId7"/>
    <p:sldId id="258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2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eros 遇见" initials="Z遇" lastIdx="1" clrIdx="0">
    <p:extLst>
      <p:ext uri="{19B8F6BF-5375-455C-9EA6-DF929625EA0E}">
        <p15:presenceInfo xmlns:p15="http://schemas.microsoft.com/office/powerpoint/2012/main" userId="f3cedc85c5f83e2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D26E25-A207-4F70-842C-D5B6BF7A1F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BFAC0A0-6C93-493B-948C-E9629B384D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11E50B-1F99-4BA7-90C0-ACD4207F5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5B834A-7666-47A7-BDBC-87FCBF64F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4CC754-A8D6-4212-92A8-DD305DB63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002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65B8F3-92AE-4809-833B-E6EB427DE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3E40EE9-0266-4440-A95D-6D96BAF468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CA4C4E-0A32-45B5-A2A4-B70E66405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10BE4C-4D43-448B-BDE8-5065B7E75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9EDEE7-C780-45F1-8666-E3B6AE54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7561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3F67FC1-3881-4C95-8DAE-E9CB6FD41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6182CD-8704-4A49-83BC-4CDF39FAE2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051BB8-9825-46DE-8425-EC6D6BBE9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8430F5-95C3-4579-BB84-B77414FE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64AB88-0CFE-460F-9EC6-74F8A02BE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6504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F7B092-1171-4407-97B3-0DB1286BE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0F4C6F-63D5-4057-A76B-B2E9BDC29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E75045-0973-4C3C-834D-4B1469F18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37456C-937D-43E3-B7E5-919797A56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EA996C-2965-4577-9A38-60F708C26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6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B4CEFB-2BAA-496F-A999-2DE00093C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69EDBA-B1A2-44A5-8026-E9751E40E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30BEA7-A17E-43F5-9923-4F5FDECF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4DBB66-7B01-454D-9ABD-5320DCC50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0C01F2-0367-411B-97FB-EF259D97F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174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5E827D-5D28-4DEE-91DA-D3995BC28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BEEE16-50B4-4582-93AC-AAEECE46B6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E49F55-C402-4C3C-BA03-F3D86EA5F1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FA96FD-24F2-493B-91E2-7E3339C6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C1DBD5-7D8A-4169-A52E-1F41746E5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0A0A6C-49F6-4E58-A2BE-A0FC9D854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311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0C2425-3B8D-4D0E-A792-16D927C10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5AE3EF-E7A8-439C-A940-B0598814C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D51C89-1B37-48B6-9DE0-18E62BD4D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90ED26-0624-426B-9A7F-2EBBC03BB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07BAA4F-7F61-44F7-A5D1-D5A2A1886F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B7EC7D5-0399-4C4C-9C6D-2816DB65A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C9CF369-7339-4A12-B55A-68F7CDA90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829AE90-3CD3-4849-A50B-D8CE4EDCC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022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A1C49F-8A61-4182-B5F1-562E25D2A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D87E120-0FA7-40C1-8BBE-984DD3F1C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CD9236E-65D4-4CFA-BA49-6980A3179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ED3FFD7-D3AC-423D-A6D6-2160D833C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445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F90F446-D18B-463A-815F-BEDFB552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4533630-8C77-474D-9374-9F70F5F8A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F93C6B-2B5E-4363-A207-7FB73F64E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060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EE6CA-E39E-4E04-B356-A7B945B12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214626-B00B-4CD4-8C9C-46533278EF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14CCE42-8F78-4726-BD2C-B175C2C66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95B0D4-4423-40B7-9DDE-2B429F970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2E183A-424C-4C2F-A69B-651FE8DEA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0395DA-3152-4534-BCF3-A7E34188D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689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E41D66-AA2F-4C6E-AFA3-BF289D525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E62E0B8-D6DE-47CB-B6B4-BE9882394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9FC704-DA6E-46EA-99ED-4954DCFE95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518F2C-9DDF-4BBC-9A02-CCEC40E3C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25F8EA-E5FC-43E7-840E-C06D1176B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18C5DF-540A-4330-A08E-79CB731B1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226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4B8DFA6-4BF2-48A1-827D-37DED67EB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825154-0C01-404B-86BD-24A747292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0AEE0E-4BE9-4D79-98C0-F3F5CCB11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229FF-28B3-4E64-AF1D-AE4CA11EFA85}" type="datetimeFigureOut">
              <a:rPr lang="zh-CN" altLang="en-US" smtClean="0"/>
              <a:t>2024/7/2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25FD6A-305C-4626-8A91-2710E4F108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9D9F7A-C6FB-4B16-9003-5A0672A76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C1A47-8292-424E-B0D5-A52D1BAC6F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90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EF4EFFB9-8F01-47A4-B444-3BFD6F96CD71}"/>
              </a:ext>
            </a:extLst>
          </p:cNvPr>
          <p:cNvSpPr/>
          <p:nvPr/>
        </p:nvSpPr>
        <p:spPr>
          <a:xfrm>
            <a:off x="579950" y="928207"/>
            <a:ext cx="2136618" cy="445430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0D5B71B-2390-4F22-B4BA-578D919F4727}"/>
              </a:ext>
            </a:extLst>
          </p:cNvPr>
          <p:cNvCxnSpPr/>
          <p:nvPr/>
        </p:nvCxnSpPr>
        <p:spPr>
          <a:xfrm>
            <a:off x="733859" y="729030"/>
            <a:ext cx="0" cy="5051834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EF508A1-A7E8-46C9-90B7-78250A927F95}"/>
              </a:ext>
            </a:extLst>
          </p:cNvPr>
          <p:cNvCxnSpPr/>
          <p:nvPr/>
        </p:nvCxnSpPr>
        <p:spPr>
          <a:xfrm>
            <a:off x="2561150" y="729030"/>
            <a:ext cx="0" cy="5051834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B2EB1EAC-0B92-4155-903D-6CA9641CF28D}"/>
              </a:ext>
            </a:extLst>
          </p:cNvPr>
          <p:cNvCxnSpPr/>
          <p:nvPr/>
        </p:nvCxnSpPr>
        <p:spPr>
          <a:xfrm flipH="1">
            <a:off x="2842260" y="1158240"/>
            <a:ext cx="419100" cy="51816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75E6FC89-06A0-41BA-8142-EE376AEC4BBF}"/>
              </a:ext>
            </a:extLst>
          </p:cNvPr>
          <p:cNvSpPr txBox="1"/>
          <p:nvPr/>
        </p:nvSpPr>
        <p:spPr>
          <a:xfrm>
            <a:off x="3108960" y="76378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产品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FD06CE0-F3C4-42F9-8674-AB24EA906026}"/>
              </a:ext>
            </a:extLst>
          </p:cNvPr>
          <p:cNvSpPr txBox="1"/>
          <p:nvPr/>
        </p:nvSpPr>
        <p:spPr>
          <a:xfrm>
            <a:off x="3261360" y="32671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轨道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701A7AC0-B8FB-4F9A-85A1-F0227392853A}"/>
              </a:ext>
            </a:extLst>
          </p:cNvPr>
          <p:cNvCxnSpPr/>
          <p:nvPr/>
        </p:nvCxnSpPr>
        <p:spPr>
          <a:xfrm flipH="1">
            <a:off x="2839997" y="3810476"/>
            <a:ext cx="419100" cy="518160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0C12E370-715C-432A-BBB2-EB247BEEBBEE}"/>
              </a:ext>
            </a:extLst>
          </p:cNvPr>
          <p:cNvCxnSpPr>
            <a:cxnSpLocks/>
          </p:cNvCxnSpPr>
          <p:nvPr/>
        </p:nvCxnSpPr>
        <p:spPr>
          <a:xfrm>
            <a:off x="733859" y="2964180"/>
            <a:ext cx="182729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F0B7541A-6B91-4980-AF1D-3C685B370512}"/>
              </a:ext>
            </a:extLst>
          </p:cNvPr>
          <p:cNvSpPr txBox="1"/>
          <p:nvPr/>
        </p:nvSpPr>
        <p:spPr>
          <a:xfrm>
            <a:off x="1335731" y="2594848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40.1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C6C1FCD-5116-4194-B6FE-D5530A85B92C}"/>
              </a:ext>
            </a:extLst>
          </p:cNvPr>
          <p:cNvSpPr/>
          <p:nvPr/>
        </p:nvSpPr>
        <p:spPr>
          <a:xfrm>
            <a:off x="4706822" y="928207"/>
            <a:ext cx="2136618" cy="445430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4786BCA-0C4A-454E-9B90-1E2BD24CC3A7}"/>
              </a:ext>
            </a:extLst>
          </p:cNvPr>
          <p:cNvSpPr/>
          <p:nvPr/>
        </p:nvSpPr>
        <p:spPr>
          <a:xfrm>
            <a:off x="4859222" y="1080607"/>
            <a:ext cx="1846377" cy="419243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7D283D23-6A35-443F-A3AF-17C305052B38}"/>
              </a:ext>
            </a:extLst>
          </p:cNvPr>
          <p:cNvCxnSpPr/>
          <p:nvPr/>
        </p:nvCxnSpPr>
        <p:spPr>
          <a:xfrm>
            <a:off x="4472940" y="2430780"/>
            <a:ext cx="2338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8C7ACB3C-AAD7-43DB-B568-6C3104BF0281}"/>
              </a:ext>
            </a:extLst>
          </p:cNvPr>
          <p:cNvCxnSpPr>
            <a:cxnSpLocks/>
          </p:cNvCxnSpPr>
          <p:nvPr/>
        </p:nvCxnSpPr>
        <p:spPr>
          <a:xfrm flipH="1" flipV="1">
            <a:off x="4859222" y="2442448"/>
            <a:ext cx="269038" cy="11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2193CB5E-FD61-4473-9FB6-A4828E500A67}"/>
              </a:ext>
            </a:extLst>
          </p:cNvPr>
          <p:cNvSpPr txBox="1"/>
          <p:nvPr/>
        </p:nvSpPr>
        <p:spPr>
          <a:xfrm>
            <a:off x="4840686" y="2090619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4mm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85FCBF6-C49B-4060-BEE8-2D8D7F628857}"/>
              </a:ext>
            </a:extLst>
          </p:cNvPr>
          <p:cNvSpPr txBox="1"/>
          <p:nvPr/>
        </p:nvSpPr>
        <p:spPr>
          <a:xfrm>
            <a:off x="6977304" y="1099149"/>
            <a:ext cx="480131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在轨道安装背光源的方案很困难，需要改轨道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产品需要检测区域至少为</a:t>
            </a:r>
            <a:r>
              <a:rPr lang="en-US" altLang="zh-CN" dirty="0"/>
              <a:t>51-8=43mm</a:t>
            </a:r>
          </a:p>
          <a:p>
            <a:r>
              <a:rPr lang="zh-CN" altLang="en-US" dirty="0"/>
              <a:t>轨道宽度为</a:t>
            </a:r>
            <a:r>
              <a:rPr lang="en-US" altLang="zh-CN" dirty="0"/>
              <a:t>40.1mm</a:t>
            </a:r>
          </a:p>
          <a:p>
            <a:r>
              <a:rPr lang="zh-CN" altLang="en-US" dirty="0"/>
              <a:t>轨道宽度无法满足产品的检测区域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6FA0EC3-8ACB-4E70-9BF6-8E462970D05E}"/>
              </a:ext>
            </a:extLst>
          </p:cNvPr>
          <p:cNvSpPr txBox="1"/>
          <p:nvPr/>
        </p:nvSpPr>
        <p:spPr>
          <a:xfrm>
            <a:off x="5568249" y="406955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51</a:t>
            </a:r>
            <a:endParaRPr lang="zh-CN" altLang="en-US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4F51A9FA-CC55-4F68-83ED-F2693A20531D}"/>
              </a:ext>
            </a:extLst>
          </p:cNvPr>
          <p:cNvCxnSpPr>
            <a:cxnSpLocks/>
          </p:cNvCxnSpPr>
          <p:nvPr/>
        </p:nvCxnSpPr>
        <p:spPr>
          <a:xfrm>
            <a:off x="4706822" y="4044791"/>
            <a:ext cx="213661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4DBD6BC7-599F-453C-9D28-3FB6D03E984C}"/>
              </a:ext>
            </a:extLst>
          </p:cNvPr>
          <p:cNvSpPr txBox="1"/>
          <p:nvPr/>
        </p:nvSpPr>
        <p:spPr>
          <a:xfrm>
            <a:off x="4706822" y="5476421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框架</a:t>
            </a:r>
            <a:endParaRPr lang="en-US" altLang="zh-CN" dirty="0"/>
          </a:p>
          <a:p>
            <a:r>
              <a:rPr lang="zh-CN" altLang="en-US" dirty="0"/>
              <a:t>灰色部分为需要测量的区域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84985CD-AF6B-440F-B1D6-A2DE0EBC7FEA}"/>
              </a:ext>
            </a:extLst>
          </p:cNvPr>
          <p:cNvSpPr txBox="1"/>
          <p:nvPr/>
        </p:nvSpPr>
        <p:spPr>
          <a:xfrm>
            <a:off x="1279668" y="557653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轨道</a:t>
            </a:r>
          </a:p>
        </p:txBody>
      </p:sp>
    </p:spTree>
    <p:extLst>
      <p:ext uri="{BB962C8B-B14F-4D97-AF65-F5344CB8AC3E}">
        <p14:creationId xmlns:p14="http://schemas.microsoft.com/office/powerpoint/2010/main" val="1777039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970D8C1-0D0A-448C-95D6-F0FA36F463B4}"/>
              </a:ext>
            </a:extLst>
          </p:cNvPr>
          <p:cNvSpPr/>
          <p:nvPr/>
        </p:nvSpPr>
        <p:spPr>
          <a:xfrm>
            <a:off x="4244074" y="3266615"/>
            <a:ext cx="4222079" cy="2648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397D0F9-BDD3-44BA-B6F8-625A1300B5AB}"/>
              </a:ext>
            </a:extLst>
          </p:cNvPr>
          <p:cNvSpPr/>
          <p:nvPr/>
        </p:nvSpPr>
        <p:spPr>
          <a:xfrm>
            <a:off x="4244077" y="2944998"/>
            <a:ext cx="4222078" cy="3216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A3F98CE-04BC-4183-B7B9-96023F577FAC}"/>
              </a:ext>
            </a:extLst>
          </p:cNvPr>
          <p:cNvSpPr/>
          <p:nvPr/>
        </p:nvSpPr>
        <p:spPr>
          <a:xfrm>
            <a:off x="4988210" y="1204486"/>
            <a:ext cx="384678" cy="117295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E6FCF04-FF19-47AC-A012-3A0FF86455FD}"/>
              </a:ext>
            </a:extLst>
          </p:cNvPr>
          <p:cNvSpPr/>
          <p:nvPr/>
        </p:nvSpPr>
        <p:spPr>
          <a:xfrm>
            <a:off x="4988210" y="4328160"/>
            <a:ext cx="384678" cy="117295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E57EE3B-70D2-4CF5-88BF-A1CC942FF749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5180549" y="3266615"/>
            <a:ext cx="0" cy="106154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6D316FE3-972B-468B-A42C-4302C2FBAD04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5180549" y="2377440"/>
            <a:ext cx="0" cy="567558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ABC99CD-5300-4EBB-BC00-8FFA5C464E81}"/>
              </a:ext>
            </a:extLst>
          </p:cNvPr>
          <p:cNvSpPr txBox="1"/>
          <p:nvPr/>
        </p:nvSpPr>
        <p:spPr>
          <a:xfrm>
            <a:off x="5923105" y="4328160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点白光穿透</a:t>
            </a:r>
            <a:r>
              <a:rPr lang="zh-CN" altLang="en-US"/>
              <a:t>蓝膜测得硅片厚度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45C6753-D7CB-45E1-9A85-8EF1BF18E827}"/>
              </a:ext>
            </a:extLst>
          </p:cNvPr>
          <p:cNvSpPr txBox="1"/>
          <p:nvPr/>
        </p:nvSpPr>
        <p:spPr>
          <a:xfrm>
            <a:off x="8756296" y="276033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硅片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77B8575-12F9-49AB-878A-6EED95CFFCC4}"/>
              </a:ext>
            </a:extLst>
          </p:cNvPr>
          <p:cNvSpPr txBox="1"/>
          <p:nvPr/>
        </p:nvSpPr>
        <p:spPr>
          <a:xfrm>
            <a:off x="8756294" y="321437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蓝膜</a:t>
            </a:r>
          </a:p>
        </p:txBody>
      </p:sp>
    </p:spTree>
    <p:extLst>
      <p:ext uri="{BB962C8B-B14F-4D97-AF65-F5344CB8AC3E}">
        <p14:creationId xmlns:p14="http://schemas.microsoft.com/office/powerpoint/2010/main" val="3339170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A459131-5723-4836-85D6-3408D8319B70}"/>
              </a:ext>
            </a:extLst>
          </p:cNvPr>
          <p:cNvSpPr/>
          <p:nvPr/>
        </p:nvSpPr>
        <p:spPr>
          <a:xfrm>
            <a:off x="611702" y="1708983"/>
            <a:ext cx="1589164" cy="472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运动控制卡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2200ABE-24B9-47E2-8350-7C72017B71C4}"/>
              </a:ext>
            </a:extLst>
          </p:cNvPr>
          <p:cNvSpPr/>
          <p:nvPr/>
        </p:nvSpPr>
        <p:spPr>
          <a:xfrm>
            <a:off x="2888242" y="1708984"/>
            <a:ext cx="1431509" cy="472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路由器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33BABB1-5ADB-4AFD-B1EB-93D65B436EAB}"/>
              </a:ext>
            </a:extLst>
          </p:cNvPr>
          <p:cNvSpPr/>
          <p:nvPr/>
        </p:nvSpPr>
        <p:spPr>
          <a:xfrm>
            <a:off x="6440742" y="1710036"/>
            <a:ext cx="1431509" cy="472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路由器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873BA34-2FE9-4229-849C-7A4D7A5960BF}"/>
              </a:ext>
            </a:extLst>
          </p:cNvPr>
          <p:cNvSpPr/>
          <p:nvPr/>
        </p:nvSpPr>
        <p:spPr>
          <a:xfrm>
            <a:off x="8775089" y="1708983"/>
            <a:ext cx="1431509" cy="472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PC</a:t>
            </a:r>
            <a:endParaRPr lang="zh-CN" altLang="en-US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020BC41-75E4-4F69-83E1-6DB37BF51FA4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200866" y="1945466"/>
            <a:ext cx="68737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F3FB0AA-F492-40F3-A456-8734024E9A66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7872251" y="1945466"/>
            <a:ext cx="902838" cy="10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53D3D88F-89B4-4F24-B3D3-042B8B84C4F7}"/>
              </a:ext>
            </a:extLst>
          </p:cNvPr>
          <p:cNvSpPr txBox="1"/>
          <p:nvPr/>
        </p:nvSpPr>
        <p:spPr>
          <a:xfrm>
            <a:off x="4761186" y="21378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无线通讯</a:t>
            </a:r>
          </a:p>
        </p:txBody>
      </p: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55F358FB-750B-4251-A9E1-9D33AB05E93D}"/>
              </a:ext>
            </a:extLst>
          </p:cNvPr>
          <p:cNvCxnSpPr>
            <a:stCxn id="9" idx="0"/>
            <a:endCxn id="4" idx="0"/>
          </p:cNvCxnSpPr>
          <p:nvPr/>
        </p:nvCxnSpPr>
        <p:spPr>
          <a:xfrm rot="16200000" flipV="1">
            <a:off x="5448564" y="-2333297"/>
            <a:ext cx="12700" cy="8084560"/>
          </a:xfrm>
          <a:prstGeom prst="bentConnector3">
            <a:avLst>
              <a:gd name="adj1" fmla="val 537517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98FF394-0683-46CE-9CF5-4F4DDF7FE7C0}"/>
              </a:ext>
            </a:extLst>
          </p:cNvPr>
          <p:cNvSpPr txBox="1"/>
          <p:nvPr/>
        </p:nvSpPr>
        <p:spPr>
          <a:xfrm>
            <a:off x="4049453" y="699989"/>
            <a:ext cx="3223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目的：建立</a:t>
            </a:r>
            <a:r>
              <a:rPr lang="en-US" altLang="zh-CN" dirty="0"/>
              <a:t>PC</a:t>
            </a:r>
            <a:r>
              <a:rPr lang="zh-CN" altLang="en-US" dirty="0"/>
              <a:t>和控制卡的联系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74DFCD2-C86C-4CAC-83C1-96794E77027F}"/>
              </a:ext>
            </a:extLst>
          </p:cNvPr>
          <p:cNvSpPr txBox="1"/>
          <p:nvPr/>
        </p:nvSpPr>
        <p:spPr>
          <a:xfrm>
            <a:off x="882869" y="3108960"/>
            <a:ext cx="6583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以前的形式是，</a:t>
            </a:r>
            <a:r>
              <a:rPr lang="en-US" altLang="zh-CN" dirty="0"/>
              <a:t>PC</a:t>
            </a:r>
            <a:r>
              <a:rPr lang="zh-CN" altLang="en-US" dirty="0"/>
              <a:t>调用控制卡的</a:t>
            </a:r>
            <a:r>
              <a:rPr lang="en-US" altLang="zh-CN" dirty="0"/>
              <a:t>SDK</a:t>
            </a:r>
            <a:r>
              <a:rPr lang="zh-CN" altLang="en-US" dirty="0"/>
              <a:t>，连接运动控制卡的</a:t>
            </a:r>
            <a:r>
              <a:rPr lang="en-US" altLang="zh-CN" dirty="0"/>
              <a:t>IP</a:t>
            </a:r>
            <a:r>
              <a:rPr lang="zh-CN" altLang="en-US" dirty="0"/>
              <a:t>地址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3A5D55D-DE6E-4890-9B7F-8042E7FC5074}"/>
              </a:ext>
            </a:extLst>
          </p:cNvPr>
          <p:cNvSpPr txBox="1"/>
          <p:nvPr/>
        </p:nvSpPr>
        <p:spPr>
          <a:xfrm>
            <a:off x="882869" y="3980267"/>
            <a:ext cx="93217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现在的形式是，</a:t>
            </a:r>
            <a:r>
              <a:rPr lang="en-US" altLang="zh-CN" dirty="0"/>
              <a:t>PC</a:t>
            </a:r>
            <a:r>
              <a:rPr lang="zh-CN" altLang="en-US" dirty="0"/>
              <a:t>调用控制卡的</a:t>
            </a:r>
            <a:r>
              <a:rPr lang="en-US" altLang="zh-CN" dirty="0"/>
              <a:t>SDK</a:t>
            </a:r>
            <a:r>
              <a:rPr lang="zh-CN" altLang="en-US" dirty="0"/>
              <a:t>，连接</a:t>
            </a:r>
            <a:r>
              <a:rPr lang="zh-CN" altLang="en-US" dirty="0">
                <a:solidFill>
                  <a:srgbClr val="FF0000"/>
                </a:solidFill>
              </a:rPr>
              <a:t>路由器</a:t>
            </a:r>
            <a:r>
              <a:rPr lang="en-US" altLang="zh-CN" dirty="0">
                <a:solidFill>
                  <a:srgbClr val="FF0000"/>
                </a:solidFill>
              </a:rPr>
              <a:t>1</a:t>
            </a:r>
            <a:r>
              <a:rPr lang="zh-CN" altLang="en-US" dirty="0">
                <a:solidFill>
                  <a:srgbClr val="FF0000"/>
                </a:solidFill>
              </a:rPr>
              <a:t>的</a:t>
            </a:r>
            <a:r>
              <a:rPr lang="en-US" altLang="zh-CN" dirty="0">
                <a:solidFill>
                  <a:srgbClr val="FF0000"/>
                </a:solidFill>
              </a:rPr>
              <a:t>IP</a:t>
            </a:r>
            <a:r>
              <a:rPr lang="zh-CN" altLang="en-US" dirty="0">
                <a:solidFill>
                  <a:srgbClr val="FF0000"/>
                </a:solidFill>
              </a:rPr>
              <a:t>地址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92D050"/>
                </a:solidFill>
              </a:rPr>
              <a:t>那么路由器</a:t>
            </a:r>
            <a:r>
              <a:rPr lang="en-US" altLang="zh-CN" dirty="0">
                <a:solidFill>
                  <a:srgbClr val="92D050"/>
                </a:solidFill>
              </a:rPr>
              <a:t>2</a:t>
            </a:r>
            <a:r>
              <a:rPr lang="zh-CN" altLang="en-US" dirty="0">
                <a:solidFill>
                  <a:srgbClr val="92D050"/>
                </a:solidFill>
              </a:rPr>
              <a:t>和路由器</a:t>
            </a:r>
            <a:r>
              <a:rPr lang="en-US" altLang="zh-CN" dirty="0">
                <a:solidFill>
                  <a:srgbClr val="92D050"/>
                </a:solidFill>
              </a:rPr>
              <a:t>1</a:t>
            </a:r>
            <a:r>
              <a:rPr lang="zh-CN" altLang="en-US" dirty="0">
                <a:solidFill>
                  <a:srgbClr val="92D050"/>
                </a:solidFill>
              </a:rPr>
              <a:t>如何通信？以及路由器</a:t>
            </a:r>
            <a:r>
              <a:rPr lang="en-US" altLang="zh-CN" dirty="0">
                <a:solidFill>
                  <a:srgbClr val="92D050"/>
                </a:solidFill>
              </a:rPr>
              <a:t>2</a:t>
            </a:r>
            <a:r>
              <a:rPr lang="zh-CN" altLang="en-US" dirty="0">
                <a:solidFill>
                  <a:srgbClr val="92D050"/>
                </a:solidFill>
              </a:rPr>
              <a:t>收到命令后怎么知道是发给运动控制卡的？</a:t>
            </a:r>
          </a:p>
        </p:txBody>
      </p:sp>
    </p:spTree>
    <p:extLst>
      <p:ext uri="{BB962C8B-B14F-4D97-AF65-F5344CB8AC3E}">
        <p14:creationId xmlns:p14="http://schemas.microsoft.com/office/powerpoint/2010/main" val="3437255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848EF67-92A7-4EF8-938C-E384E56273AD}"/>
              </a:ext>
            </a:extLst>
          </p:cNvPr>
          <p:cNvSpPr/>
          <p:nvPr/>
        </p:nvSpPr>
        <p:spPr>
          <a:xfrm>
            <a:off x="1954924" y="1002687"/>
            <a:ext cx="1589164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主线程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D7EEE70-9B32-43FE-B0E2-F24B6225B6FA}"/>
              </a:ext>
            </a:extLst>
          </p:cNvPr>
          <p:cNvSpPr/>
          <p:nvPr/>
        </p:nvSpPr>
        <p:spPr>
          <a:xfrm>
            <a:off x="1954924" y="2492003"/>
            <a:ext cx="1589164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下载线程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EC5919B-1C63-4DCD-AC26-D7C65AF4C66B}"/>
              </a:ext>
            </a:extLst>
          </p:cNvPr>
          <p:cNvSpPr/>
          <p:nvPr/>
        </p:nvSpPr>
        <p:spPr>
          <a:xfrm>
            <a:off x="4800075" y="2492003"/>
            <a:ext cx="1589164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更新界面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DABCEA-3751-4DD7-BA55-910303ADFEE5}"/>
              </a:ext>
            </a:extLst>
          </p:cNvPr>
          <p:cNvSpPr/>
          <p:nvPr/>
        </p:nvSpPr>
        <p:spPr>
          <a:xfrm>
            <a:off x="7645226" y="2492003"/>
            <a:ext cx="2591850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等待主线程更新界面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E18FEF4-FCEF-4174-8249-266120B2CD07}"/>
              </a:ext>
            </a:extLst>
          </p:cNvPr>
          <p:cNvSpPr/>
          <p:nvPr/>
        </p:nvSpPr>
        <p:spPr>
          <a:xfrm>
            <a:off x="4800075" y="1002686"/>
            <a:ext cx="2307020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主线程被</a:t>
            </a:r>
            <a:r>
              <a:rPr lang="en-US" altLang="zh-CN" dirty="0"/>
              <a:t>Join</a:t>
            </a:r>
            <a:r>
              <a:rPr lang="zh-CN" altLang="en-US" dirty="0"/>
              <a:t>阻塞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B7B60513-62AB-4501-AA8E-F1174A6AD550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544088" y="2775783"/>
            <a:ext cx="12559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11F725BD-5E96-4C24-A527-4DBD74E7960F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6389239" y="2775783"/>
            <a:ext cx="12559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F2B9CF03-33D5-4855-ABC5-F562AC494FBB}"/>
              </a:ext>
            </a:extLst>
          </p:cNvPr>
          <p:cNvCxnSpPr>
            <a:stCxn id="2" idx="3"/>
            <a:endCxn id="6" idx="1"/>
          </p:cNvCxnSpPr>
          <p:nvPr/>
        </p:nvCxnSpPr>
        <p:spPr>
          <a:xfrm flipV="1">
            <a:off x="3544088" y="1286466"/>
            <a:ext cx="125598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57141DD1-B6F0-4F03-B659-FF4EDC74E731}"/>
              </a:ext>
            </a:extLst>
          </p:cNvPr>
          <p:cNvSpPr/>
          <p:nvPr/>
        </p:nvSpPr>
        <p:spPr>
          <a:xfrm>
            <a:off x="8067740" y="1002686"/>
            <a:ext cx="2169336" cy="56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等待下载线程结束后才可以更新界面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5907FB13-ABC0-433F-B94F-DA747E103C5C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7107095" y="1286466"/>
            <a:ext cx="9606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234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7367CB0-1341-4DC2-981D-315966379F31}"/>
              </a:ext>
            </a:extLst>
          </p:cNvPr>
          <p:cNvSpPr/>
          <p:nvPr/>
        </p:nvSpPr>
        <p:spPr>
          <a:xfrm>
            <a:off x="3657598" y="1403657"/>
            <a:ext cx="1601777" cy="693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显示器</a:t>
            </a:r>
            <a:endParaRPr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86E819-DFC9-47E9-863C-857E91DC1C30}"/>
              </a:ext>
            </a:extLst>
          </p:cNvPr>
          <p:cNvSpPr/>
          <p:nvPr/>
        </p:nvSpPr>
        <p:spPr>
          <a:xfrm>
            <a:off x="3657597" y="3082159"/>
            <a:ext cx="1601777" cy="693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控制器</a:t>
            </a:r>
            <a:endParaRPr lang="en-US" altLang="zh-CN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E15BD00-2C22-4C1F-8AD5-385CD1E8E741}"/>
              </a:ext>
            </a:extLst>
          </p:cNvPr>
          <p:cNvSpPr/>
          <p:nvPr/>
        </p:nvSpPr>
        <p:spPr>
          <a:xfrm>
            <a:off x="915448" y="3082158"/>
            <a:ext cx="1601777" cy="693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相机</a:t>
            </a:r>
            <a:endParaRPr lang="en-US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476336C-23A2-4E4C-AEBF-D482DED1E199}"/>
              </a:ext>
            </a:extLst>
          </p:cNvPr>
          <p:cNvSpPr/>
          <p:nvPr/>
        </p:nvSpPr>
        <p:spPr>
          <a:xfrm>
            <a:off x="6800191" y="3082158"/>
            <a:ext cx="1601777" cy="693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PLC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A66FE2-2C09-480D-8B28-DD81222E163B}"/>
              </a:ext>
            </a:extLst>
          </p:cNvPr>
          <p:cNvSpPr/>
          <p:nvPr/>
        </p:nvSpPr>
        <p:spPr>
          <a:xfrm>
            <a:off x="9683178" y="3082157"/>
            <a:ext cx="1601777" cy="693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原设备</a:t>
            </a:r>
            <a:endParaRPr lang="en-US" altLang="zh-CN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6F7449CF-BF6C-4635-A894-FEB81DCFC376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2517225" y="3429000"/>
            <a:ext cx="114037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C65E69FA-D3CE-4562-8E9B-CC0EEF68E4AE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5259374" y="3429000"/>
            <a:ext cx="154081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5E179E0-7E91-4E56-98A0-FFFF23F64896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8401968" y="3428999"/>
            <a:ext cx="12812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05C70A14-0658-49FF-AE91-35C148A7ED4F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4458486" y="2097340"/>
            <a:ext cx="1" cy="984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8101590A-A359-4B53-B144-2A45524D7C9F}"/>
              </a:ext>
            </a:extLst>
          </p:cNvPr>
          <p:cNvSpPr txBox="1"/>
          <p:nvPr/>
        </p:nvSpPr>
        <p:spPr>
          <a:xfrm>
            <a:off x="2764245" y="308215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图片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07542A0-34BD-4232-9B5D-7CA0DE6F4DBC}"/>
              </a:ext>
            </a:extLst>
          </p:cNvPr>
          <p:cNvSpPr txBox="1"/>
          <p:nvPr/>
        </p:nvSpPr>
        <p:spPr>
          <a:xfrm>
            <a:off x="5475784" y="308215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处理结果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6296DEA-FCC3-4D57-A6A3-0545CDAE82ED}"/>
              </a:ext>
            </a:extLst>
          </p:cNvPr>
          <p:cNvSpPr txBox="1"/>
          <p:nvPr/>
        </p:nvSpPr>
        <p:spPr>
          <a:xfrm>
            <a:off x="8401968" y="308320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判断结果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C433445-90EF-4583-A46F-1EC3B761685F}"/>
              </a:ext>
            </a:extLst>
          </p:cNvPr>
          <p:cNvSpPr txBox="1"/>
          <p:nvPr/>
        </p:nvSpPr>
        <p:spPr>
          <a:xfrm>
            <a:off x="4458485" y="2231661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显示处理结果与图片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5503DED-42BE-42F5-BC8F-6AC67EE23D98}"/>
              </a:ext>
            </a:extLst>
          </p:cNvPr>
          <p:cNvSpPr txBox="1"/>
          <p:nvPr/>
        </p:nvSpPr>
        <p:spPr>
          <a:xfrm>
            <a:off x="1210791" y="4342349"/>
            <a:ext cx="93025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相机配合光源镜头，对框架产品进行拍照，同时获取两列产品，并将图片发送给控制器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控制器针对图像进行处理，并将图片的处理结果</a:t>
            </a:r>
            <a:r>
              <a:rPr lang="en-US" altLang="zh-CN" dirty="0"/>
              <a:t>NG/OK</a:t>
            </a:r>
            <a:r>
              <a:rPr lang="zh-CN" altLang="en-US" dirty="0"/>
              <a:t>发送给</a:t>
            </a:r>
            <a:r>
              <a:rPr lang="en-US" altLang="zh-CN" dirty="0"/>
              <a:t>PLC</a:t>
            </a:r>
          </a:p>
          <a:p>
            <a:pPr marL="342900" indent="-342900">
              <a:buAutoNum type="arabicPeriod"/>
            </a:pPr>
            <a:r>
              <a:rPr lang="zh-CN" altLang="en-US" dirty="0"/>
              <a:t>当</a:t>
            </a:r>
            <a:r>
              <a:rPr lang="en-US" altLang="zh-CN" dirty="0"/>
              <a:t>PLC</a:t>
            </a:r>
            <a:r>
              <a:rPr lang="zh-CN" altLang="en-US" dirty="0"/>
              <a:t>连续收到</a:t>
            </a:r>
            <a:r>
              <a:rPr lang="en-US" altLang="zh-CN" dirty="0"/>
              <a:t>3</a:t>
            </a:r>
            <a:r>
              <a:rPr lang="zh-CN" altLang="en-US" dirty="0"/>
              <a:t>次</a:t>
            </a:r>
            <a:r>
              <a:rPr lang="en-US" altLang="zh-CN" dirty="0"/>
              <a:t>NG</a:t>
            </a:r>
            <a:r>
              <a:rPr lang="zh-CN" altLang="en-US" dirty="0"/>
              <a:t>信号，则会给原设备发送报警信号，并触发蜂鸣器</a:t>
            </a:r>
          </a:p>
        </p:txBody>
      </p:sp>
    </p:spTree>
    <p:extLst>
      <p:ext uri="{BB962C8B-B14F-4D97-AF65-F5344CB8AC3E}">
        <p14:creationId xmlns:p14="http://schemas.microsoft.com/office/powerpoint/2010/main" val="2176775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6B4A65C-928F-4A54-BD40-5E18D4CAE20A}"/>
              </a:ext>
            </a:extLst>
          </p:cNvPr>
          <p:cNvSpPr/>
          <p:nvPr/>
        </p:nvSpPr>
        <p:spPr>
          <a:xfrm>
            <a:off x="3039785" y="684183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12200B3-B56E-4904-B0FA-EC3067F2278C}"/>
              </a:ext>
            </a:extLst>
          </p:cNvPr>
          <p:cNvSpPr/>
          <p:nvPr/>
        </p:nvSpPr>
        <p:spPr>
          <a:xfrm>
            <a:off x="3595079" y="684183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BD125B0-B857-450A-8533-37960B42AD41}"/>
              </a:ext>
            </a:extLst>
          </p:cNvPr>
          <p:cNvSpPr/>
          <p:nvPr/>
        </p:nvSpPr>
        <p:spPr>
          <a:xfrm>
            <a:off x="4150373" y="684183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2AD237C-50D6-4DDE-B34C-877DD323A503}"/>
              </a:ext>
            </a:extLst>
          </p:cNvPr>
          <p:cNvSpPr/>
          <p:nvPr/>
        </p:nvSpPr>
        <p:spPr>
          <a:xfrm>
            <a:off x="4705667" y="684183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0E048BF-536C-4402-BAA6-F67ED85639F6}"/>
              </a:ext>
            </a:extLst>
          </p:cNvPr>
          <p:cNvSpPr/>
          <p:nvPr/>
        </p:nvSpPr>
        <p:spPr>
          <a:xfrm>
            <a:off x="3061701" y="1604441"/>
            <a:ext cx="1992276" cy="2407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60642A2-9518-4175-80D4-90DCBD176A30}"/>
              </a:ext>
            </a:extLst>
          </p:cNvPr>
          <p:cNvSpPr/>
          <p:nvPr/>
        </p:nvSpPr>
        <p:spPr>
          <a:xfrm>
            <a:off x="2762058" y="2117185"/>
            <a:ext cx="2556770" cy="7782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19139F0-D07C-48F4-99A0-121E4B48B446}"/>
              </a:ext>
            </a:extLst>
          </p:cNvPr>
          <p:cNvSpPr/>
          <p:nvPr/>
        </p:nvSpPr>
        <p:spPr>
          <a:xfrm>
            <a:off x="6069871" y="68514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67776CD-7FB2-4502-89E6-EBD1A5FF251C}"/>
              </a:ext>
            </a:extLst>
          </p:cNvPr>
          <p:cNvSpPr/>
          <p:nvPr/>
        </p:nvSpPr>
        <p:spPr>
          <a:xfrm>
            <a:off x="6625165" y="68514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E25FE70-69EA-4E5B-86C7-3987246E8A81}"/>
              </a:ext>
            </a:extLst>
          </p:cNvPr>
          <p:cNvSpPr/>
          <p:nvPr/>
        </p:nvSpPr>
        <p:spPr>
          <a:xfrm>
            <a:off x="7180459" y="68514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832B190-DAED-41A0-8E13-4F629CE8BCFE}"/>
              </a:ext>
            </a:extLst>
          </p:cNvPr>
          <p:cNvSpPr/>
          <p:nvPr/>
        </p:nvSpPr>
        <p:spPr>
          <a:xfrm>
            <a:off x="7735753" y="68514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5A3488E-0B74-4DF6-BC95-79789CCA084F}"/>
              </a:ext>
            </a:extLst>
          </p:cNvPr>
          <p:cNvSpPr/>
          <p:nvPr/>
        </p:nvSpPr>
        <p:spPr>
          <a:xfrm>
            <a:off x="5815976" y="2118148"/>
            <a:ext cx="2556770" cy="7782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3D02D86-97CE-4A21-8FF7-E765C3FC3CF6}"/>
              </a:ext>
            </a:extLst>
          </p:cNvPr>
          <p:cNvSpPr txBox="1"/>
          <p:nvPr/>
        </p:nvSpPr>
        <p:spPr>
          <a:xfrm>
            <a:off x="3486445" y="23420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highlight>
                  <a:srgbClr val="FFFF00"/>
                </a:highlight>
              </a:rPr>
              <a:t>原始产品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8692A2C-A879-434A-97BD-78F38D2F8BB1}"/>
              </a:ext>
            </a:extLst>
          </p:cNvPr>
          <p:cNvSpPr txBox="1"/>
          <p:nvPr/>
        </p:nvSpPr>
        <p:spPr>
          <a:xfrm>
            <a:off x="6771195" y="234200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highlight>
                  <a:srgbClr val="FFFF00"/>
                </a:highlight>
              </a:rPr>
              <a:t>良品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E3BEAE4-1467-4C47-A021-F0561C87EBAF}"/>
              </a:ext>
            </a:extLst>
          </p:cNvPr>
          <p:cNvSpPr/>
          <p:nvPr/>
        </p:nvSpPr>
        <p:spPr>
          <a:xfrm>
            <a:off x="3108507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FADECB8-589F-4FD6-AF27-EDE7E9E21084}"/>
              </a:ext>
            </a:extLst>
          </p:cNvPr>
          <p:cNvSpPr/>
          <p:nvPr/>
        </p:nvSpPr>
        <p:spPr>
          <a:xfrm>
            <a:off x="3663801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E8E2489-A0FD-49D3-BA62-8D24D9815F5A}"/>
              </a:ext>
            </a:extLst>
          </p:cNvPr>
          <p:cNvSpPr/>
          <p:nvPr/>
        </p:nvSpPr>
        <p:spPr>
          <a:xfrm>
            <a:off x="4219095" y="3278166"/>
            <a:ext cx="348310" cy="7782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BAA9D02-D9DA-441B-9553-F901A266A6E9}"/>
              </a:ext>
            </a:extLst>
          </p:cNvPr>
          <p:cNvSpPr/>
          <p:nvPr/>
        </p:nvSpPr>
        <p:spPr>
          <a:xfrm>
            <a:off x="4774389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660BABC-AD09-4ED8-BD0F-06B0695ACDC8}"/>
              </a:ext>
            </a:extLst>
          </p:cNvPr>
          <p:cNvSpPr/>
          <p:nvPr/>
        </p:nvSpPr>
        <p:spPr>
          <a:xfrm>
            <a:off x="2854612" y="4711168"/>
            <a:ext cx="2556770" cy="7782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30FEDF1-4196-4282-A2C9-D200602C16DC}"/>
              </a:ext>
            </a:extLst>
          </p:cNvPr>
          <p:cNvSpPr/>
          <p:nvPr/>
        </p:nvSpPr>
        <p:spPr>
          <a:xfrm>
            <a:off x="2881823" y="3445139"/>
            <a:ext cx="2511181" cy="1125612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33B4DE7-09B4-4C91-BE2F-AECABAFACCD9}"/>
              </a:ext>
            </a:extLst>
          </p:cNvPr>
          <p:cNvSpPr/>
          <p:nvPr/>
        </p:nvSpPr>
        <p:spPr>
          <a:xfrm>
            <a:off x="6308089" y="3301347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38FB1E1-4A0D-41A3-92FE-CD402B38D9FE}"/>
              </a:ext>
            </a:extLst>
          </p:cNvPr>
          <p:cNvSpPr/>
          <p:nvPr/>
        </p:nvSpPr>
        <p:spPr>
          <a:xfrm>
            <a:off x="6863383" y="3301347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F72CCEF-B96B-4DA0-8E97-37EB3DC561EB}"/>
              </a:ext>
            </a:extLst>
          </p:cNvPr>
          <p:cNvSpPr/>
          <p:nvPr/>
        </p:nvSpPr>
        <p:spPr>
          <a:xfrm>
            <a:off x="7418677" y="3301347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8032005-1B7C-4E57-8305-79AB0503D4A0}"/>
              </a:ext>
            </a:extLst>
          </p:cNvPr>
          <p:cNvSpPr/>
          <p:nvPr/>
        </p:nvSpPr>
        <p:spPr>
          <a:xfrm>
            <a:off x="7973971" y="3301347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322A2F9-3A4E-4BFE-8353-318D7012F333}"/>
              </a:ext>
            </a:extLst>
          </p:cNvPr>
          <p:cNvSpPr/>
          <p:nvPr/>
        </p:nvSpPr>
        <p:spPr>
          <a:xfrm>
            <a:off x="7032217" y="4221605"/>
            <a:ext cx="612559" cy="2407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E7B837F-266A-4E06-A714-9328C5E8FB5E}"/>
              </a:ext>
            </a:extLst>
          </p:cNvPr>
          <p:cNvSpPr/>
          <p:nvPr/>
        </p:nvSpPr>
        <p:spPr>
          <a:xfrm>
            <a:off x="5975774" y="4734349"/>
            <a:ext cx="2556770" cy="7782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9CBE008-722A-4532-925B-E2C1C9C091A8}"/>
              </a:ext>
            </a:extLst>
          </p:cNvPr>
          <p:cNvSpPr/>
          <p:nvPr/>
        </p:nvSpPr>
        <p:spPr>
          <a:xfrm>
            <a:off x="9153537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6A40C4AD-1355-45B5-8B4B-4C8729368F65}"/>
              </a:ext>
            </a:extLst>
          </p:cNvPr>
          <p:cNvSpPr/>
          <p:nvPr/>
        </p:nvSpPr>
        <p:spPr>
          <a:xfrm>
            <a:off x="9708831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FEBCBC1-2054-4FE4-8F45-00872BB08309}"/>
              </a:ext>
            </a:extLst>
          </p:cNvPr>
          <p:cNvSpPr/>
          <p:nvPr/>
        </p:nvSpPr>
        <p:spPr>
          <a:xfrm rot="691991">
            <a:off x="10129557" y="3319597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955D670-FE8A-41E0-B6EE-23EFFEC67852}"/>
              </a:ext>
            </a:extLst>
          </p:cNvPr>
          <p:cNvSpPr/>
          <p:nvPr/>
        </p:nvSpPr>
        <p:spPr>
          <a:xfrm>
            <a:off x="10819419" y="3278166"/>
            <a:ext cx="348310" cy="14736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6BC8C87-9B5B-4B23-8332-4F50AEF1976C}"/>
              </a:ext>
            </a:extLst>
          </p:cNvPr>
          <p:cNvSpPr/>
          <p:nvPr/>
        </p:nvSpPr>
        <p:spPr>
          <a:xfrm>
            <a:off x="8899642" y="4711168"/>
            <a:ext cx="2556770" cy="7782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5D834759-0F84-48FC-AA75-18F36A75A520}"/>
              </a:ext>
            </a:extLst>
          </p:cNvPr>
          <p:cNvSpPr/>
          <p:nvPr/>
        </p:nvSpPr>
        <p:spPr>
          <a:xfrm>
            <a:off x="5998568" y="3445139"/>
            <a:ext cx="2511181" cy="1125612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9F1653B1-780A-4921-9C59-9D65F80181B1}"/>
              </a:ext>
            </a:extLst>
          </p:cNvPr>
          <p:cNvSpPr/>
          <p:nvPr/>
        </p:nvSpPr>
        <p:spPr>
          <a:xfrm>
            <a:off x="8922435" y="3445321"/>
            <a:ext cx="2511181" cy="1125612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4D086FA-9120-48A5-A110-F3D8C7859B2B}"/>
              </a:ext>
            </a:extLst>
          </p:cNvPr>
          <p:cNvSpPr txBox="1"/>
          <p:nvPr/>
        </p:nvSpPr>
        <p:spPr>
          <a:xfrm>
            <a:off x="2747609" y="5512628"/>
            <a:ext cx="28610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通过设置过滤面积，检测得到</a:t>
            </a:r>
            <a:r>
              <a:rPr lang="zh-CN" altLang="en-US" dirty="0">
                <a:solidFill>
                  <a:srgbClr val="FF0000"/>
                </a:solidFill>
              </a:rPr>
              <a:t>蓝色区域</a:t>
            </a:r>
            <a:r>
              <a:rPr lang="zh-CN" altLang="en-US" dirty="0"/>
              <a:t>数量为</a:t>
            </a:r>
            <a:r>
              <a:rPr lang="en-US" altLang="zh-CN" dirty="0"/>
              <a:t>3</a:t>
            </a:r>
            <a:r>
              <a:rPr lang="zh-CN" altLang="en-US" dirty="0"/>
              <a:t>，可以检测出</a:t>
            </a:r>
            <a:r>
              <a:rPr lang="en-US" altLang="zh-CN" dirty="0"/>
              <a:t>NG</a:t>
            </a:r>
            <a:r>
              <a:rPr lang="zh-CN" altLang="en-US" dirty="0">
                <a:solidFill>
                  <a:srgbClr val="00B0F0"/>
                </a:solidFill>
              </a:rPr>
              <a:t>（较短的蓝色区域面积较小，会被过滤）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A7F2C75-E5B3-420B-B242-DF5230E12A5E}"/>
              </a:ext>
            </a:extLst>
          </p:cNvPr>
          <p:cNvSpPr txBox="1"/>
          <p:nvPr/>
        </p:nvSpPr>
        <p:spPr>
          <a:xfrm>
            <a:off x="5838768" y="5512628"/>
            <a:ext cx="286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检测得到蓝色区域数量为</a:t>
            </a:r>
            <a:r>
              <a:rPr lang="en-US" altLang="zh-CN" dirty="0"/>
              <a:t>3</a:t>
            </a:r>
            <a:r>
              <a:rPr lang="zh-CN" altLang="en-US" dirty="0"/>
              <a:t>，可以检测出</a:t>
            </a:r>
            <a:r>
              <a:rPr lang="en-US" altLang="zh-CN" dirty="0"/>
              <a:t>NG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（两个蓝色区域相连）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F728E6A-9FB4-4796-B0BA-3B5DAC465CB2}"/>
              </a:ext>
            </a:extLst>
          </p:cNvPr>
          <p:cNvSpPr txBox="1"/>
          <p:nvPr/>
        </p:nvSpPr>
        <p:spPr>
          <a:xfrm>
            <a:off x="8747491" y="5512628"/>
            <a:ext cx="286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检测得到蓝色区域数量为</a:t>
            </a:r>
            <a:r>
              <a:rPr lang="en-US" altLang="zh-CN" dirty="0"/>
              <a:t>3</a:t>
            </a:r>
            <a:r>
              <a:rPr lang="zh-CN" altLang="en-US" dirty="0"/>
              <a:t>，可以检测出</a:t>
            </a:r>
            <a:r>
              <a:rPr lang="en-US" altLang="zh-CN" dirty="0"/>
              <a:t>NG</a:t>
            </a:r>
          </a:p>
          <a:p>
            <a:r>
              <a:rPr lang="zh-CN" altLang="en-US" dirty="0">
                <a:solidFill>
                  <a:srgbClr val="00B0F0"/>
                </a:solidFill>
              </a:rPr>
              <a:t>（两个蓝色区域相连）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9688CA9-95EB-4E72-BC68-2138FA4AD494}"/>
              </a:ext>
            </a:extLst>
          </p:cNvPr>
          <p:cNvSpPr/>
          <p:nvPr/>
        </p:nvSpPr>
        <p:spPr>
          <a:xfrm>
            <a:off x="5811100" y="860237"/>
            <a:ext cx="2511181" cy="1125612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E1190E4-9103-4622-BCA1-D2D9717F0C58}"/>
              </a:ext>
            </a:extLst>
          </p:cNvPr>
          <p:cNvSpPr txBox="1"/>
          <p:nvPr/>
        </p:nvSpPr>
        <p:spPr>
          <a:xfrm>
            <a:off x="8585328" y="1154537"/>
            <a:ext cx="2702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正常良品应可以获得</a:t>
            </a:r>
            <a:r>
              <a:rPr lang="en-US" altLang="zh-CN" dirty="0"/>
              <a:t>4</a:t>
            </a:r>
            <a:r>
              <a:rPr lang="zh-CN" altLang="en-US" dirty="0"/>
              <a:t>个蓝色区域，如左图所示</a:t>
            </a:r>
            <a:endParaRPr lang="zh-CN" altLang="en-US" dirty="0">
              <a:solidFill>
                <a:srgbClr val="00B0F0"/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6A37DE2-C524-4FFD-A604-4D2B75875E8F}"/>
              </a:ext>
            </a:extLst>
          </p:cNvPr>
          <p:cNvSpPr txBox="1"/>
          <p:nvPr/>
        </p:nvSpPr>
        <p:spPr>
          <a:xfrm>
            <a:off x="214411" y="684183"/>
            <a:ext cx="24846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C000"/>
                </a:solidFill>
              </a:rPr>
              <a:t>控制器图片处理方式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zh-CN" altLang="en-US" dirty="0"/>
              <a:t>使用斑点检测工具，计算引脚的数量，通过与良品的引脚数量进行比较，获得判断结果</a:t>
            </a:r>
          </a:p>
        </p:txBody>
      </p:sp>
    </p:spTree>
    <p:extLst>
      <p:ext uri="{BB962C8B-B14F-4D97-AF65-F5344CB8AC3E}">
        <p14:creationId xmlns:p14="http://schemas.microsoft.com/office/powerpoint/2010/main" val="2294899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1FAE58E-830E-4C8F-8C9C-DCD1FE111B78}"/>
              </a:ext>
            </a:extLst>
          </p:cNvPr>
          <p:cNvSpPr/>
          <p:nvPr/>
        </p:nvSpPr>
        <p:spPr>
          <a:xfrm>
            <a:off x="592783" y="763051"/>
            <a:ext cx="5145865" cy="374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B92D1663-A037-48A2-AC57-774830B69050}"/>
              </a:ext>
            </a:extLst>
          </p:cNvPr>
          <p:cNvCxnSpPr/>
          <p:nvPr/>
        </p:nvCxnSpPr>
        <p:spPr>
          <a:xfrm>
            <a:off x="592783" y="523415"/>
            <a:ext cx="3670213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DC1A9929-4B10-456A-85B0-CE22C21B5A38}"/>
              </a:ext>
            </a:extLst>
          </p:cNvPr>
          <p:cNvCxnSpPr>
            <a:cxnSpLocks/>
          </p:cNvCxnSpPr>
          <p:nvPr/>
        </p:nvCxnSpPr>
        <p:spPr>
          <a:xfrm>
            <a:off x="385729" y="763051"/>
            <a:ext cx="0" cy="2579239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88A94F1-1B2E-4C0E-8552-27C4DB0D000B}"/>
              </a:ext>
            </a:extLst>
          </p:cNvPr>
          <p:cNvCxnSpPr>
            <a:cxnSpLocks/>
          </p:cNvCxnSpPr>
          <p:nvPr/>
        </p:nvCxnSpPr>
        <p:spPr>
          <a:xfrm>
            <a:off x="4262996" y="523415"/>
            <a:ext cx="0" cy="2617076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ECCF85D7-FAE9-4EF6-A92F-386A48D063F2}"/>
              </a:ext>
            </a:extLst>
          </p:cNvPr>
          <p:cNvCxnSpPr>
            <a:cxnSpLocks/>
          </p:cNvCxnSpPr>
          <p:nvPr/>
        </p:nvCxnSpPr>
        <p:spPr>
          <a:xfrm>
            <a:off x="466660" y="3292891"/>
            <a:ext cx="3796336" cy="0"/>
          </a:xfrm>
          <a:prstGeom prst="line">
            <a:avLst/>
          </a:prstGeom>
          <a:ln w="76200"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9B12CCCB-D97A-47F6-8AAE-EEDCA646A54C}"/>
              </a:ext>
            </a:extLst>
          </p:cNvPr>
          <p:cNvSpPr txBox="1"/>
          <p:nvPr/>
        </p:nvSpPr>
        <p:spPr>
          <a:xfrm>
            <a:off x="4262996" y="3108225"/>
            <a:ext cx="1412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缩放中心：鼠标的位置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2AFE8C4-A88A-487E-9AFC-8215B07BFD05}"/>
              </a:ext>
            </a:extLst>
          </p:cNvPr>
          <p:cNvSpPr txBox="1"/>
          <p:nvPr/>
        </p:nvSpPr>
        <p:spPr>
          <a:xfrm>
            <a:off x="1570246" y="154083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Delta_X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12D15FE-2AA7-43B9-8DEF-7544EC1CE07C}"/>
              </a:ext>
            </a:extLst>
          </p:cNvPr>
          <p:cNvSpPr txBox="1"/>
          <p:nvPr/>
        </p:nvSpPr>
        <p:spPr>
          <a:xfrm>
            <a:off x="592783" y="1868004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Delta_Y</a:t>
            </a:r>
            <a:endParaRPr lang="zh-CN" altLang="en-US" dirty="0"/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75588743-8A94-4A65-A6C5-377124AFDA49}"/>
              </a:ext>
            </a:extLst>
          </p:cNvPr>
          <p:cNvCxnSpPr>
            <a:cxnSpLocks/>
          </p:cNvCxnSpPr>
          <p:nvPr/>
        </p:nvCxnSpPr>
        <p:spPr>
          <a:xfrm>
            <a:off x="592782" y="4661338"/>
            <a:ext cx="5145865" cy="0"/>
          </a:xfrm>
          <a:prstGeom prst="straightConnector1">
            <a:avLst/>
          </a:prstGeom>
          <a:ln w="762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6B1F1A63-8694-4A8F-BFD9-D7CCBEFC4C6F}"/>
              </a:ext>
            </a:extLst>
          </p:cNvPr>
          <p:cNvCxnSpPr>
            <a:cxnSpLocks/>
          </p:cNvCxnSpPr>
          <p:nvPr/>
        </p:nvCxnSpPr>
        <p:spPr>
          <a:xfrm flipV="1">
            <a:off x="5903661" y="763051"/>
            <a:ext cx="0" cy="3729070"/>
          </a:xfrm>
          <a:prstGeom prst="straightConnector1">
            <a:avLst/>
          </a:prstGeom>
          <a:ln w="762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CE45868D-0B29-4F98-BC8B-B3CFDBF8E2EB}"/>
              </a:ext>
            </a:extLst>
          </p:cNvPr>
          <p:cNvSpPr txBox="1"/>
          <p:nvPr/>
        </p:nvSpPr>
        <p:spPr>
          <a:xfrm>
            <a:off x="2263102" y="4122789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PictureBox_X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86840A1-194D-451F-BE4A-4B772017AD43}"/>
              </a:ext>
            </a:extLst>
          </p:cNvPr>
          <p:cNvSpPr txBox="1"/>
          <p:nvPr/>
        </p:nvSpPr>
        <p:spPr>
          <a:xfrm>
            <a:off x="4832492" y="2232397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PictureBox_Y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6778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701B3EE-5671-4922-AAE1-1FA1EBAF98AD}"/>
              </a:ext>
            </a:extLst>
          </p:cNvPr>
          <p:cNvSpPr txBox="1"/>
          <p:nvPr/>
        </p:nvSpPr>
        <p:spPr>
          <a:xfrm>
            <a:off x="1092016" y="677577"/>
            <a:ext cx="5242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小车作为执行单元，上位机进行调度</a:t>
            </a:r>
            <a:endParaRPr lang="en-US" altLang="zh-CN" sz="24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图形 5" descr="困惑的人 纯色填充">
            <a:extLst>
              <a:ext uri="{FF2B5EF4-FFF2-40B4-BE49-F238E27FC236}">
                <a16:creationId xmlns:a16="http://schemas.microsoft.com/office/drawing/2014/main" id="{CB0FBD91-F615-4C80-9154-BAF4563C1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5497" y="2833654"/>
            <a:ext cx="914400" cy="914400"/>
          </a:xfrm>
          <a:prstGeom prst="rect">
            <a:avLst/>
          </a:prstGeom>
        </p:spPr>
      </p:pic>
      <p:pic>
        <p:nvPicPr>
          <p:cNvPr id="8" name="图形 7" descr="计算机 纯色填充">
            <a:extLst>
              <a:ext uri="{FF2B5EF4-FFF2-40B4-BE49-F238E27FC236}">
                <a16:creationId xmlns:a16="http://schemas.microsoft.com/office/drawing/2014/main" id="{75B11006-F7ED-49AD-8414-961D6D9E77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79715" y="2868191"/>
            <a:ext cx="914400" cy="914400"/>
          </a:xfrm>
          <a:prstGeom prst="rect">
            <a:avLst/>
          </a:prstGeom>
        </p:spPr>
      </p:pic>
      <p:pic>
        <p:nvPicPr>
          <p:cNvPr id="10" name="图形 9" descr="汽车 纯色填充">
            <a:extLst>
              <a:ext uri="{FF2B5EF4-FFF2-40B4-BE49-F238E27FC236}">
                <a16:creationId xmlns:a16="http://schemas.microsoft.com/office/drawing/2014/main" id="{4756AFCB-613E-42BA-AE83-9C45D4E50E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96481" y="2868191"/>
            <a:ext cx="914400" cy="914400"/>
          </a:xfrm>
          <a:prstGeom prst="rect">
            <a:avLst/>
          </a:prstGeom>
        </p:spPr>
      </p:pic>
      <p:sp>
        <p:nvSpPr>
          <p:cNvPr id="16" name="箭头: 右 15">
            <a:extLst>
              <a:ext uri="{FF2B5EF4-FFF2-40B4-BE49-F238E27FC236}">
                <a16:creationId xmlns:a16="http://schemas.microsoft.com/office/drawing/2014/main" id="{A2024072-9BA6-4BF2-AC93-67E89FE54B42}"/>
              </a:ext>
            </a:extLst>
          </p:cNvPr>
          <p:cNvSpPr/>
          <p:nvPr/>
        </p:nvSpPr>
        <p:spPr>
          <a:xfrm>
            <a:off x="2131406" y="3262895"/>
            <a:ext cx="1644605" cy="15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 descr="机器人 纯色填充">
            <a:extLst>
              <a:ext uri="{FF2B5EF4-FFF2-40B4-BE49-F238E27FC236}">
                <a16:creationId xmlns:a16="http://schemas.microsoft.com/office/drawing/2014/main" id="{86E1F901-3F8A-4DE0-8DD8-0E7967E5D07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79715" y="5146673"/>
            <a:ext cx="914400" cy="914400"/>
          </a:xfrm>
          <a:prstGeom prst="rect">
            <a:avLst/>
          </a:prstGeom>
        </p:spPr>
      </p:pic>
      <p:sp>
        <p:nvSpPr>
          <p:cNvPr id="20" name="箭头: 上 19">
            <a:extLst>
              <a:ext uri="{FF2B5EF4-FFF2-40B4-BE49-F238E27FC236}">
                <a16:creationId xmlns:a16="http://schemas.microsoft.com/office/drawing/2014/main" id="{435FB8AC-005C-4E70-A1DD-8C4F22A5F392}"/>
              </a:ext>
            </a:extLst>
          </p:cNvPr>
          <p:cNvSpPr/>
          <p:nvPr/>
        </p:nvSpPr>
        <p:spPr>
          <a:xfrm>
            <a:off x="4460715" y="3868109"/>
            <a:ext cx="152400" cy="111888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197E9D0-FE45-43BF-ADC8-6F9CB79069E3}"/>
              </a:ext>
            </a:extLst>
          </p:cNvPr>
          <p:cNvSpPr txBox="1"/>
          <p:nvPr/>
        </p:nvSpPr>
        <p:spPr>
          <a:xfrm>
            <a:off x="2660222" y="4420500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产线发送需求</a:t>
            </a:r>
            <a:endParaRPr lang="en-US" altLang="zh-C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zh-CN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上位机接受需求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FF0A610-9676-4173-B1B0-C26687C7977B}"/>
              </a:ext>
            </a:extLst>
          </p:cNvPr>
          <p:cNvSpPr txBox="1"/>
          <p:nvPr/>
        </p:nvSpPr>
        <p:spPr>
          <a:xfrm>
            <a:off x="2067851" y="2402061"/>
            <a:ext cx="34163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仓库根据上位机收到的需求</a:t>
            </a:r>
            <a:endParaRPr lang="en-US" altLang="zh-CN" dirty="0"/>
          </a:p>
          <a:p>
            <a:r>
              <a:rPr lang="zh-CN" altLang="en-US" dirty="0"/>
              <a:t>放料后，在上位机界面进行勾选</a:t>
            </a:r>
            <a:endParaRPr lang="en-US" altLang="zh-CN" dirty="0"/>
          </a:p>
          <a:p>
            <a:r>
              <a:rPr lang="zh-CN" altLang="en-US" dirty="0"/>
              <a:t>然后点击出发</a:t>
            </a:r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16DCE843-6EE4-4FD1-B526-6853A4C677DB}"/>
              </a:ext>
            </a:extLst>
          </p:cNvPr>
          <p:cNvSpPr/>
          <p:nvPr/>
        </p:nvSpPr>
        <p:spPr>
          <a:xfrm>
            <a:off x="5229048" y="3279340"/>
            <a:ext cx="2957566" cy="1414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4C63840-5FB5-4A92-A2F0-593429E44A03}"/>
              </a:ext>
            </a:extLst>
          </p:cNvPr>
          <p:cNvSpPr txBox="1"/>
          <p:nvPr/>
        </p:nvSpPr>
        <p:spPr>
          <a:xfrm>
            <a:off x="5484171" y="3669345"/>
            <a:ext cx="29546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上位机根据仓库的勾选</a:t>
            </a:r>
            <a:endParaRPr lang="en-US" altLang="zh-CN" dirty="0"/>
          </a:p>
          <a:p>
            <a:r>
              <a:rPr lang="zh-CN" altLang="en-US" dirty="0"/>
              <a:t>依次给当前小车发送站点</a:t>
            </a:r>
            <a:endParaRPr lang="en-US" altLang="zh-CN" dirty="0"/>
          </a:p>
          <a:p>
            <a:r>
              <a:rPr lang="zh-CN" altLang="en-US" dirty="0"/>
              <a:t>到达站点后再发下一个站点</a:t>
            </a:r>
            <a:endParaRPr lang="en-US" altLang="zh-CN" dirty="0"/>
          </a:p>
          <a:p>
            <a:r>
              <a:rPr lang="zh-CN" altLang="en-US" dirty="0"/>
              <a:t>直到所有站点发完</a:t>
            </a:r>
            <a:endParaRPr lang="en-US" altLang="zh-CN" dirty="0"/>
          </a:p>
          <a:p>
            <a:r>
              <a:rPr lang="zh-CN" altLang="en-US" dirty="0"/>
              <a:t>给小车发送回起点命令</a:t>
            </a:r>
          </a:p>
        </p:txBody>
      </p:sp>
      <p:pic>
        <p:nvPicPr>
          <p:cNvPr id="26" name="图形 25" descr="机器人 纯色填充">
            <a:extLst>
              <a:ext uri="{FF2B5EF4-FFF2-40B4-BE49-F238E27FC236}">
                <a16:creationId xmlns:a16="http://schemas.microsoft.com/office/drawing/2014/main" id="{E8018DFB-2E06-40EB-BC58-C9FC7175D3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377487" y="5146673"/>
            <a:ext cx="914400" cy="914400"/>
          </a:xfrm>
          <a:prstGeom prst="rect">
            <a:avLst/>
          </a:prstGeom>
        </p:spPr>
      </p:pic>
      <p:pic>
        <p:nvPicPr>
          <p:cNvPr id="27" name="图形 26" descr="机器人 纯色填充">
            <a:extLst>
              <a:ext uri="{FF2B5EF4-FFF2-40B4-BE49-F238E27FC236}">
                <a16:creationId xmlns:a16="http://schemas.microsoft.com/office/drawing/2014/main" id="{75699BA8-713C-406E-AE7E-6DF66BEF76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83039" y="514667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284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>
            <a:extLst>
              <a:ext uri="{FF2B5EF4-FFF2-40B4-BE49-F238E27FC236}">
                <a16:creationId xmlns:a16="http://schemas.microsoft.com/office/drawing/2014/main" id="{706B60A9-755B-44C9-A132-2FD5768F5214}"/>
              </a:ext>
            </a:extLst>
          </p:cNvPr>
          <p:cNvGrpSpPr/>
          <p:nvPr/>
        </p:nvGrpSpPr>
        <p:grpSpPr>
          <a:xfrm>
            <a:off x="1488265" y="999532"/>
            <a:ext cx="8986345" cy="455061"/>
            <a:chOff x="1488265" y="999532"/>
            <a:chExt cx="8986345" cy="455061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4736A4D1-40AA-4D9B-BF92-50C6BE5B59C4}"/>
                </a:ext>
              </a:extLst>
            </p:cNvPr>
            <p:cNvCxnSpPr>
              <a:cxnSpLocks/>
            </p:cNvCxnSpPr>
            <p:nvPr/>
          </p:nvCxnSpPr>
          <p:spPr>
            <a:xfrm>
              <a:off x="1488265" y="1210791"/>
              <a:ext cx="8986345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8A04374-E7DE-4DCA-9EE3-8F9E128D9C1E}"/>
                </a:ext>
              </a:extLst>
            </p:cNvPr>
            <p:cNvSpPr/>
            <p:nvPr/>
          </p:nvSpPr>
          <p:spPr>
            <a:xfrm>
              <a:off x="1717390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EA32C982-D63F-43EE-BF63-6DF8C937F482}"/>
                </a:ext>
              </a:extLst>
            </p:cNvPr>
            <p:cNvSpPr/>
            <p:nvPr/>
          </p:nvSpPr>
          <p:spPr>
            <a:xfrm>
              <a:off x="5668281" y="999532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EB05CCEC-A395-4AF0-A265-B7C94A7B96A5}"/>
                </a:ext>
              </a:extLst>
            </p:cNvPr>
            <p:cNvSpPr/>
            <p:nvPr/>
          </p:nvSpPr>
          <p:spPr>
            <a:xfrm>
              <a:off x="2841998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B36123D-701C-440A-8F14-1686FB4217B3}"/>
                </a:ext>
              </a:extLst>
            </p:cNvPr>
            <p:cNvSpPr/>
            <p:nvPr/>
          </p:nvSpPr>
          <p:spPr>
            <a:xfrm>
              <a:off x="3404302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39DA5D7-1F91-486E-BF02-C71A4AE3957C}"/>
                </a:ext>
              </a:extLst>
            </p:cNvPr>
            <p:cNvSpPr/>
            <p:nvPr/>
          </p:nvSpPr>
          <p:spPr>
            <a:xfrm>
              <a:off x="3966606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E3D1184-727F-4B05-A2A2-82862A41C711}"/>
                </a:ext>
              </a:extLst>
            </p:cNvPr>
            <p:cNvSpPr/>
            <p:nvPr/>
          </p:nvSpPr>
          <p:spPr>
            <a:xfrm>
              <a:off x="4528910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76924D8-5D38-4D22-8C1D-AE9F3057E17E}"/>
                </a:ext>
              </a:extLst>
            </p:cNvPr>
            <p:cNvSpPr/>
            <p:nvPr/>
          </p:nvSpPr>
          <p:spPr>
            <a:xfrm>
              <a:off x="5091214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2869412C-E36D-455A-9F89-AC5F431E906E}"/>
                </a:ext>
              </a:extLst>
            </p:cNvPr>
            <p:cNvSpPr/>
            <p:nvPr/>
          </p:nvSpPr>
          <p:spPr>
            <a:xfrm>
              <a:off x="2322434" y="1032078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F6BA3E38-4351-45BF-8CFB-5ADEDCCC1C52}"/>
                </a:ext>
              </a:extLst>
            </p:cNvPr>
            <p:cNvSpPr/>
            <p:nvPr/>
          </p:nvSpPr>
          <p:spPr>
            <a:xfrm>
              <a:off x="6215822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E523A936-B46D-4F3D-912C-A74FBEC63BB4}"/>
                </a:ext>
              </a:extLst>
            </p:cNvPr>
            <p:cNvSpPr/>
            <p:nvPr/>
          </p:nvSpPr>
          <p:spPr>
            <a:xfrm>
              <a:off x="6778126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7AFD212E-8395-4F2B-9273-87920F45B2E6}"/>
                </a:ext>
              </a:extLst>
            </p:cNvPr>
            <p:cNvSpPr/>
            <p:nvPr/>
          </p:nvSpPr>
          <p:spPr>
            <a:xfrm>
              <a:off x="7340430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21F0078-9745-4043-A057-8866FC26AEB3}"/>
                </a:ext>
              </a:extLst>
            </p:cNvPr>
            <p:cNvSpPr/>
            <p:nvPr/>
          </p:nvSpPr>
          <p:spPr>
            <a:xfrm>
              <a:off x="7902734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D31FD464-F768-470B-B87C-70891227A84F}"/>
                </a:ext>
              </a:extLst>
            </p:cNvPr>
            <p:cNvSpPr/>
            <p:nvPr/>
          </p:nvSpPr>
          <p:spPr>
            <a:xfrm>
              <a:off x="8465038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A20A3A6-93C2-49E2-B430-E62F0C0E5E2B}"/>
                </a:ext>
              </a:extLst>
            </p:cNvPr>
            <p:cNvSpPr/>
            <p:nvPr/>
          </p:nvSpPr>
          <p:spPr>
            <a:xfrm>
              <a:off x="9027342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E43D63B6-6DAE-4460-B119-A80549685B85}"/>
                </a:ext>
              </a:extLst>
            </p:cNvPr>
            <p:cNvSpPr/>
            <p:nvPr/>
          </p:nvSpPr>
          <p:spPr>
            <a:xfrm>
              <a:off x="9589646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28E7311-2187-419C-A319-8F8F916CD042}"/>
                </a:ext>
              </a:extLst>
            </p:cNvPr>
            <p:cNvSpPr/>
            <p:nvPr/>
          </p:nvSpPr>
          <p:spPr>
            <a:xfrm>
              <a:off x="10151950" y="999533"/>
              <a:ext cx="119818" cy="42251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15D62D71-F791-4156-BCA1-6653E4513369}"/>
              </a:ext>
            </a:extLst>
          </p:cNvPr>
          <p:cNvSpPr txBox="1"/>
          <p:nvPr/>
        </p:nvSpPr>
        <p:spPr>
          <a:xfrm>
            <a:off x="572317" y="540196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小车</a:t>
            </a:r>
            <a:r>
              <a:rPr lang="en-US" altLang="zh-CN" dirty="0"/>
              <a:t>1</a:t>
            </a:r>
            <a:r>
              <a:rPr lang="zh-CN" altLang="en-US" dirty="0"/>
              <a:t>充电位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EE8D29B-2446-4DFD-BF93-133EB064AAC7}"/>
              </a:ext>
            </a:extLst>
          </p:cNvPr>
          <p:cNvSpPr txBox="1"/>
          <p:nvPr/>
        </p:nvSpPr>
        <p:spPr>
          <a:xfrm>
            <a:off x="9888693" y="1448640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小车</a:t>
            </a:r>
            <a:r>
              <a:rPr lang="en-US" altLang="zh-CN" dirty="0"/>
              <a:t>2</a:t>
            </a:r>
            <a:r>
              <a:rPr lang="zh-CN" altLang="en-US" dirty="0"/>
              <a:t>充电位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3940AB7-6C25-4763-A464-BBE45E712A03}"/>
              </a:ext>
            </a:extLst>
          </p:cNvPr>
          <p:cNvSpPr txBox="1"/>
          <p:nvPr/>
        </p:nvSpPr>
        <p:spPr>
          <a:xfrm>
            <a:off x="5373167" y="61035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上料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2F63638-2385-4A3F-A2A8-DA81F6A424EF}"/>
              </a:ext>
            </a:extLst>
          </p:cNvPr>
          <p:cNvSpPr txBox="1"/>
          <p:nvPr/>
        </p:nvSpPr>
        <p:spPr>
          <a:xfrm>
            <a:off x="2269948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88FBC3C-0CBF-4B05-B1D4-261F80AE3712}"/>
              </a:ext>
            </a:extLst>
          </p:cNvPr>
          <p:cNvSpPr txBox="1"/>
          <p:nvPr/>
        </p:nvSpPr>
        <p:spPr>
          <a:xfrm>
            <a:off x="2784053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D6A14D2-56A4-4BAB-9F79-779C13119178}"/>
              </a:ext>
            </a:extLst>
          </p:cNvPr>
          <p:cNvSpPr txBox="1"/>
          <p:nvPr/>
        </p:nvSpPr>
        <p:spPr>
          <a:xfrm>
            <a:off x="3342280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5B1EE7C-18D8-42A7-93DD-50351F77A3FB}"/>
              </a:ext>
            </a:extLst>
          </p:cNvPr>
          <p:cNvSpPr txBox="1"/>
          <p:nvPr/>
        </p:nvSpPr>
        <p:spPr>
          <a:xfrm>
            <a:off x="3897976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A0FE94D-52AA-4161-8A05-45A02A9B1661}"/>
              </a:ext>
            </a:extLst>
          </p:cNvPr>
          <p:cNvSpPr txBox="1"/>
          <p:nvPr/>
        </p:nvSpPr>
        <p:spPr>
          <a:xfrm>
            <a:off x="4470965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7069038-C735-4EF1-896A-C099EA9A02DE}"/>
              </a:ext>
            </a:extLst>
          </p:cNvPr>
          <p:cNvSpPr txBox="1"/>
          <p:nvPr/>
        </p:nvSpPr>
        <p:spPr>
          <a:xfrm>
            <a:off x="5033269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E70749B-BEB8-4E4C-AD6F-67C2B8ABCA27}"/>
              </a:ext>
            </a:extLst>
          </p:cNvPr>
          <p:cNvSpPr txBox="1"/>
          <p:nvPr/>
        </p:nvSpPr>
        <p:spPr>
          <a:xfrm>
            <a:off x="6122484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DC465A3-21F7-45B0-AC9A-56E70161FFCF}"/>
              </a:ext>
            </a:extLst>
          </p:cNvPr>
          <p:cNvSpPr txBox="1"/>
          <p:nvPr/>
        </p:nvSpPr>
        <p:spPr>
          <a:xfrm>
            <a:off x="6684788" y="63020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CD2F677-F8FA-442F-A105-08F3B9A47B06}"/>
              </a:ext>
            </a:extLst>
          </p:cNvPr>
          <p:cNvSpPr txBox="1"/>
          <p:nvPr/>
        </p:nvSpPr>
        <p:spPr>
          <a:xfrm>
            <a:off x="7247092" y="64334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9F38AEB-A5A7-4F25-83AD-8B47D96A6B56}"/>
              </a:ext>
            </a:extLst>
          </p:cNvPr>
          <p:cNvSpPr txBox="1"/>
          <p:nvPr/>
        </p:nvSpPr>
        <p:spPr>
          <a:xfrm>
            <a:off x="7796416" y="64334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10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58696F7-8776-4B22-943A-818A9E23AF00}"/>
              </a:ext>
            </a:extLst>
          </p:cNvPr>
          <p:cNvSpPr txBox="1"/>
          <p:nvPr/>
        </p:nvSpPr>
        <p:spPr>
          <a:xfrm>
            <a:off x="8371966" y="64334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11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93970B7-6A76-403B-89F0-6350540D19F9}"/>
              </a:ext>
            </a:extLst>
          </p:cNvPr>
          <p:cNvSpPr txBox="1"/>
          <p:nvPr/>
        </p:nvSpPr>
        <p:spPr>
          <a:xfrm>
            <a:off x="8934004" y="63020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75217EC-72FA-40FB-B5DA-444D75DCA8CA}"/>
              </a:ext>
            </a:extLst>
          </p:cNvPr>
          <p:cNvSpPr txBox="1"/>
          <p:nvPr/>
        </p:nvSpPr>
        <p:spPr>
          <a:xfrm>
            <a:off x="9496667" y="63020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13</a:t>
            </a:r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91EC6E3-799E-4EC0-9D7A-B41E53DDBAFB}"/>
              </a:ext>
            </a:extLst>
          </p:cNvPr>
          <p:cNvSpPr txBox="1"/>
          <p:nvPr/>
        </p:nvSpPr>
        <p:spPr>
          <a:xfrm>
            <a:off x="1566205" y="1749265"/>
            <a:ext cx="63017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一条线路，中间可以有拐弯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两个小车，分别在线路的两端进行充电，使用相同的线路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rgbClr val="FF0000"/>
                </a:solidFill>
              </a:rPr>
              <a:t>变道问题</a:t>
            </a:r>
            <a:endParaRPr lang="en-US" altLang="zh-CN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zh-CN" altLang="en-US" dirty="0"/>
              <a:t>精度问题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rgbClr val="FF0000"/>
                </a:solidFill>
              </a:rPr>
              <a:t>充电方案</a:t>
            </a:r>
            <a:endParaRPr lang="en-US" altLang="zh-CN" dirty="0">
              <a:solidFill>
                <a:srgbClr val="FF0000"/>
              </a:solidFill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D8B6FB1-B1F6-4D83-9AEB-93EB38150CF1}"/>
              </a:ext>
            </a:extLst>
          </p:cNvPr>
          <p:cNvGrpSpPr/>
          <p:nvPr/>
        </p:nvGrpSpPr>
        <p:grpSpPr>
          <a:xfrm>
            <a:off x="1358260" y="3479279"/>
            <a:ext cx="8710333" cy="1306417"/>
            <a:chOff x="1604953" y="4340792"/>
            <a:chExt cx="8710333" cy="130641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FA5375BE-E407-40C3-BFCC-CC50A84E4C71}"/>
                </a:ext>
              </a:extLst>
            </p:cNvPr>
            <p:cNvSpPr/>
            <p:nvPr/>
          </p:nvSpPr>
          <p:spPr>
            <a:xfrm>
              <a:off x="1604953" y="4973283"/>
              <a:ext cx="8710333" cy="667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0762B239-CD31-424A-A49E-03B881C6FA97}"/>
                </a:ext>
              </a:extLst>
            </p:cNvPr>
            <p:cNvSpPr/>
            <p:nvPr/>
          </p:nvSpPr>
          <p:spPr>
            <a:xfrm>
              <a:off x="2339603" y="4868029"/>
              <a:ext cx="1184517" cy="7791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A7AA6A18-1220-4CB5-8FB8-C33EC40D345F}"/>
                </a:ext>
              </a:extLst>
            </p:cNvPr>
            <p:cNvSpPr/>
            <p:nvPr/>
          </p:nvSpPr>
          <p:spPr>
            <a:xfrm>
              <a:off x="4342234" y="4710140"/>
              <a:ext cx="306494" cy="60521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0371872B-D861-4E52-ACB0-3712437FA7B7}"/>
                </a:ext>
              </a:extLst>
            </p:cNvPr>
            <p:cNvSpPr/>
            <p:nvPr/>
          </p:nvSpPr>
          <p:spPr>
            <a:xfrm>
              <a:off x="5304370" y="4710140"/>
              <a:ext cx="45719" cy="605199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35F076AE-15A5-457F-B2C1-21CC39483DB0}"/>
                </a:ext>
              </a:extLst>
            </p:cNvPr>
            <p:cNvSpPr/>
            <p:nvPr/>
          </p:nvSpPr>
          <p:spPr>
            <a:xfrm>
              <a:off x="8647041" y="4710124"/>
              <a:ext cx="306494" cy="60521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AE4019EE-20A0-4D9A-85D4-ECDCE39F7A88}"/>
                </a:ext>
              </a:extLst>
            </p:cNvPr>
            <p:cNvSpPr/>
            <p:nvPr/>
          </p:nvSpPr>
          <p:spPr>
            <a:xfrm>
              <a:off x="9609177" y="4710124"/>
              <a:ext cx="45719" cy="605199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95B455F5-2668-4476-BE29-408B74E44EB2}"/>
                </a:ext>
              </a:extLst>
            </p:cNvPr>
            <p:cNvSpPr txBox="1"/>
            <p:nvPr/>
          </p:nvSpPr>
          <p:spPr>
            <a:xfrm>
              <a:off x="4191528" y="4340792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RFID</a:t>
              </a: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F9EF01AD-1AA2-45F6-A05C-E92064689715}"/>
                </a:ext>
              </a:extLst>
            </p:cNvPr>
            <p:cNvSpPr txBox="1"/>
            <p:nvPr/>
          </p:nvSpPr>
          <p:spPr>
            <a:xfrm>
              <a:off x="5151123" y="4366098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感应片</a:t>
              </a:r>
              <a:endParaRPr lang="en-US" altLang="zh-CN" dirty="0"/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07FB2FAD-8CF5-40AF-BC29-3E88141BE554}"/>
              </a:ext>
            </a:extLst>
          </p:cNvPr>
          <p:cNvSpPr txBox="1"/>
          <p:nvPr/>
        </p:nvSpPr>
        <p:spPr>
          <a:xfrm>
            <a:off x="1631447" y="5190371"/>
            <a:ext cx="69910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小车高速运行。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识别到</a:t>
            </a:r>
            <a:r>
              <a:rPr lang="en-US" altLang="zh-CN" dirty="0"/>
              <a:t>RFID</a:t>
            </a:r>
            <a:r>
              <a:rPr lang="zh-CN" altLang="en-US" dirty="0"/>
              <a:t>卡，判断是否是目标</a:t>
            </a:r>
            <a:r>
              <a:rPr lang="en-US" altLang="zh-CN" dirty="0"/>
              <a:t>RFID</a:t>
            </a:r>
            <a:r>
              <a:rPr lang="zh-CN" altLang="en-US" dirty="0"/>
              <a:t>。是目标位置，则进入中速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识别感应片，进入低速。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低速运行一小段距离，往回走，再次碰到感应片，停止。</a:t>
            </a:r>
          </a:p>
        </p:txBody>
      </p:sp>
      <p:sp>
        <p:nvSpPr>
          <p:cNvPr id="54" name="箭头: 右 53">
            <a:extLst>
              <a:ext uri="{FF2B5EF4-FFF2-40B4-BE49-F238E27FC236}">
                <a16:creationId xmlns:a16="http://schemas.microsoft.com/office/drawing/2014/main" id="{E784E994-CC3D-49AA-BA66-B467687F5030}"/>
              </a:ext>
            </a:extLst>
          </p:cNvPr>
          <p:cNvSpPr/>
          <p:nvPr/>
        </p:nvSpPr>
        <p:spPr>
          <a:xfrm>
            <a:off x="2032973" y="3558924"/>
            <a:ext cx="1409801" cy="2515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724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211382-7018-4F7D-B839-05DFD75F25C8}"/>
              </a:ext>
            </a:extLst>
          </p:cNvPr>
          <p:cNvSpPr/>
          <p:nvPr/>
        </p:nvSpPr>
        <p:spPr>
          <a:xfrm>
            <a:off x="359229" y="2619839"/>
            <a:ext cx="2481945" cy="9498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639B255-FCD2-4128-8DB2-15511EC2511E}"/>
              </a:ext>
            </a:extLst>
          </p:cNvPr>
          <p:cNvSpPr/>
          <p:nvPr/>
        </p:nvSpPr>
        <p:spPr>
          <a:xfrm>
            <a:off x="359231" y="2719553"/>
            <a:ext cx="2481943" cy="4571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7835D6-7247-459B-8440-0E8A46E98E8B}"/>
              </a:ext>
            </a:extLst>
          </p:cNvPr>
          <p:cNvSpPr txBox="1"/>
          <p:nvPr/>
        </p:nvSpPr>
        <p:spPr>
          <a:xfrm>
            <a:off x="2518008" y="223116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硅片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FFDD06C-3104-4A50-A4F5-5698A3B559CC}"/>
              </a:ext>
            </a:extLst>
          </p:cNvPr>
          <p:cNvSpPr txBox="1"/>
          <p:nvPr/>
        </p:nvSpPr>
        <p:spPr>
          <a:xfrm>
            <a:off x="2508342" y="27903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蓝膜朝下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9689C7A-3CD3-436A-BBA9-62CD68E43A5C}"/>
              </a:ext>
            </a:extLst>
          </p:cNvPr>
          <p:cNvSpPr/>
          <p:nvPr/>
        </p:nvSpPr>
        <p:spPr>
          <a:xfrm>
            <a:off x="1521826" y="3201859"/>
            <a:ext cx="391885" cy="10805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9323BF2-2A3F-4196-AA4E-66E81D5B4F80}"/>
              </a:ext>
            </a:extLst>
          </p:cNvPr>
          <p:cNvSpPr/>
          <p:nvPr/>
        </p:nvSpPr>
        <p:spPr>
          <a:xfrm>
            <a:off x="1521826" y="1094428"/>
            <a:ext cx="391885" cy="10805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5D2427F-1E99-4757-BF63-33B787441F3A}"/>
              </a:ext>
            </a:extLst>
          </p:cNvPr>
          <p:cNvSpPr txBox="1"/>
          <p:nvPr/>
        </p:nvSpPr>
        <p:spPr>
          <a:xfrm>
            <a:off x="359229" y="30697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上下传感器需要同心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64832DD-D6AF-4C0F-BA7D-5BC82E0BBCB9}"/>
              </a:ext>
            </a:extLst>
          </p:cNvPr>
          <p:cNvCxnSpPr>
            <a:stCxn id="9" idx="2"/>
          </p:cNvCxnSpPr>
          <p:nvPr/>
        </p:nvCxnSpPr>
        <p:spPr>
          <a:xfrm flipH="1">
            <a:off x="1717768" y="2174966"/>
            <a:ext cx="1" cy="43895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92567707-2389-406D-9920-927467BCA8FD}"/>
              </a:ext>
            </a:extLst>
          </p:cNvPr>
          <p:cNvCxnSpPr>
            <a:cxnSpLocks/>
          </p:cNvCxnSpPr>
          <p:nvPr/>
        </p:nvCxnSpPr>
        <p:spPr>
          <a:xfrm>
            <a:off x="1710785" y="2713637"/>
            <a:ext cx="1" cy="48940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1E2B0473-0D22-4196-B6C4-A4E07DD7DC8D}"/>
              </a:ext>
            </a:extLst>
          </p:cNvPr>
          <p:cNvSpPr txBox="1"/>
          <p:nvPr/>
        </p:nvSpPr>
        <p:spPr>
          <a:xfrm>
            <a:off x="2183677" y="3414151"/>
            <a:ext cx="4384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下方传感器测膜表面的距离</a:t>
            </a:r>
            <a:r>
              <a:rPr lang="en-US" altLang="zh-CN" dirty="0"/>
              <a:t>B</a:t>
            </a:r>
            <a:r>
              <a:rPr lang="zh-CN" altLang="en-US" dirty="0"/>
              <a:t>和膜的厚度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CDEA2BD-731B-4688-BC34-C756FB16EEA4}"/>
              </a:ext>
            </a:extLst>
          </p:cNvPr>
          <p:cNvSpPr txBox="1"/>
          <p:nvPr/>
        </p:nvSpPr>
        <p:spPr>
          <a:xfrm>
            <a:off x="2183677" y="1601628"/>
            <a:ext cx="3332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上方传感器测硅片表面的距离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54E69CA-BC94-4A5B-8902-DBA1212A2CAF}"/>
              </a:ext>
            </a:extLst>
          </p:cNvPr>
          <p:cNvSpPr txBox="1"/>
          <p:nvPr/>
        </p:nvSpPr>
        <p:spPr>
          <a:xfrm>
            <a:off x="548640" y="4787537"/>
            <a:ext cx="61590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通过测量值</a:t>
            </a:r>
            <a:r>
              <a:rPr lang="en-US" altLang="zh-CN" dirty="0"/>
              <a:t>A</a:t>
            </a:r>
            <a:r>
              <a:rPr lang="zh-CN" altLang="en-US" dirty="0"/>
              <a:t>和测量值</a:t>
            </a:r>
            <a:r>
              <a:rPr lang="en-US" altLang="zh-CN" dirty="0"/>
              <a:t>B</a:t>
            </a:r>
            <a:r>
              <a:rPr lang="zh-CN" altLang="en-US" dirty="0"/>
              <a:t>，可以计算得出硅片与蓝膜的厚度</a:t>
            </a:r>
            <a:r>
              <a:rPr lang="en-US" altLang="zh-CN" dirty="0"/>
              <a:t>D</a:t>
            </a:r>
          </a:p>
          <a:p>
            <a:r>
              <a:rPr lang="zh-CN" altLang="en-US" dirty="0"/>
              <a:t>膜的厚度</a:t>
            </a:r>
            <a:r>
              <a:rPr lang="en-US" altLang="zh-CN" dirty="0"/>
              <a:t>C</a:t>
            </a:r>
            <a:r>
              <a:rPr lang="zh-CN" altLang="en-US" dirty="0"/>
              <a:t>需要乘上一个</a:t>
            </a:r>
            <a:r>
              <a:rPr lang="zh-CN" altLang="en-US" dirty="0">
                <a:solidFill>
                  <a:srgbClr val="FF0000"/>
                </a:solidFill>
              </a:rPr>
              <a:t>折射系数</a:t>
            </a:r>
            <a:r>
              <a:rPr lang="zh-CN" altLang="en-US" dirty="0"/>
              <a:t>，获得蓝膜的厚度</a:t>
            </a:r>
            <a:r>
              <a:rPr lang="en-US" altLang="zh-CN" dirty="0"/>
              <a:t>E</a:t>
            </a:r>
          </a:p>
          <a:p>
            <a:r>
              <a:rPr lang="zh-CN" altLang="en-US" dirty="0"/>
              <a:t>通过总厚度</a:t>
            </a:r>
            <a:r>
              <a:rPr lang="en-US" altLang="zh-CN" dirty="0"/>
              <a:t>D</a:t>
            </a:r>
            <a:r>
              <a:rPr lang="zh-CN" altLang="en-US" dirty="0"/>
              <a:t>和蓝膜厚度</a:t>
            </a:r>
            <a:r>
              <a:rPr lang="en-US" altLang="zh-CN" dirty="0"/>
              <a:t>E</a:t>
            </a:r>
            <a:r>
              <a:rPr lang="zh-CN" altLang="en-US" dirty="0"/>
              <a:t>，可以获得硅片的厚度</a:t>
            </a:r>
            <a:r>
              <a:rPr lang="en-US" altLang="zh-CN" dirty="0"/>
              <a:t>F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2189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40BF9DD-0678-4291-86FF-0942F163BE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3429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B4B0C89-AD7B-4E7E-B960-7B598133D0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29000"/>
            <a:ext cx="4572000" cy="3429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E510616-FEE3-4864-8DB6-15ADC84D97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388" y="0"/>
            <a:ext cx="4572000" cy="3429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9F641FF-2981-4DDA-91AB-7CD5A0B13A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388" y="3428999"/>
            <a:ext cx="4572001" cy="342900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DB4D95A7-EC65-4748-B7F0-1F5A466278FD}"/>
              </a:ext>
            </a:extLst>
          </p:cNvPr>
          <p:cNvSpPr/>
          <p:nvPr/>
        </p:nvSpPr>
        <p:spPr>
          <a:xfrm>
            <a:off x="1032641" y="788276"/>
            <a:ext cx="1269125" cy="118241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88BAF8B-7833-458B-9E7C-E4095D2816E8}"/>
              </a:ext>
            </a:extLst>
          </p:cNvPr>
          <p:cNvSpPr/>
          <p:nvPr/>
        </p:nvSpPr>
        <p:spPr>
          <a:xfrm>
            <a:off x="1989082" y="4217276"/>
            <a:ext cx="1269125" cy="51763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33A5C88-1A89-45F5-AEE2-0A73883089BD}"/>
              </a:ext>
            </a:extLst>
          </p:cNvPr>
          <p:cNvSpPr/>
          <p:nvPr/>
        </p:nvSpPr>
        <p:spPr>
          <a:xfrm>
            <a:off x="3563008" y="4481348"/>
            <a:ext cx="559676" cy="51763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689B30-B5FA-4AB2-A344-D3E8AF9C7916}"/>
              </a:ext>
            </a:extLst>
          </p:cNvPr>
          <p:cNvSpPr/>
          <p:nvPr/>
        </p:nvSpPr>
        <p:spPr>
          <a:xfrm>
            <a:off x="7412422" y="861849"/>
            <a:ext cx="3166240" cy="91177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134B415-FF80-43BA-85CC-658802A1AE17}"/>
              </a:ext>
            </a:extLst>
          </p:cNvPr>
          <p:cNvSpPr txBox="1"/>
          <p:nvPr/>
        </p:nvSpPr>
        <p:spPr>
          <a:xfrm>
            <a:off x="2623644" y="861849"/>
            <a:ext cx="1787669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zh-CN" dirty="0"/>
              <a:t>1. </a:t>
            </a:r>
            <a:r>
              <a:rPr lang="zh-CN" altLang="en-US" dirty="0"/>
              <a:t>点击</a:t>
            </a:r>
            <a:r>
              <a:rPr lang="en-US" altLang="zh-CN" dirty="0"/>
              <a:t>CCD</a:t>
            </a:r>
            <a:r>
              <a:rPr lang="zh-CN" altLang="en-US" dirty="0"/>
              <a:t>设定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9B1E62C-F4DB-4B33-8279-663F9ABC86AD}"/>
              </a:ext>
            </a:extLst>
          </p:cNvPr>
          <p:cNvSpPr txBox="1"/>
          <p:nvPr/>
        </p:nvSpPr>
        <p:spPr>
          <a:xfrm>
            <a:off x="2623643" y="3638472"/>
            <a:ext cx="2728632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zh-CN" dirty="0"/>
              <a:t>2. </a:t>
            </a:r>
            <a:r>
              <a:rPr lang="zh-CN" altLang="en-US" dirty="0"/>
              <a:t>点击触发，并展开选项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8FB63C2-BBF2-4C28-A36F-144545204C29}"/>
              </a:ext>
            </a:extLst>
          </p:cNvPr>
          <p:cNvSpPr txBox="1"/>
          <p:nvPr/>
        </p:nvSpPr>
        <p:spPr>
          <a:xfrm>
            <a:off x="7283072" y="2309415"/>
            <a:ext cx="2266967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zh-CN" dirty="0"/>
              <a:t>3. </a:t>
            </a:r>
            <a:r>
              <a:rPr lang="zh-CN" altLang="en-US" dirty="0"/>
              <a:t>修改触发延时时间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490D420-6256-4C51-9509-CFE4CB8491EE}"/>
              </a:ext>
            </a:extLst>
          </p:cNvPr>
          <p:cNvSpPr txBox="1"/>
          <p:nvPr/>
        </p:nvSpPr>
        <p:spPr>
          <a:xfrm>
            <a:off x="6970390" y="6087884"/>
            <a:ext cx="2959465" cy="646331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zh-CN" dirty="0"/>
              <a:t>4. </a:t>
            </a:r>
            <a:r>
              <a:rPr lang="zh-CN" altLang="en-US" dirty="0"/>
              <a:t>图像偏左则减小延时时间</a:t>
            </a:r>
            <a:endParaRPr lang="en-US" altLang="zh-CN" dirty="0"/>
          </a:p>
          <a:p>
            <a:r>
              <a:rPr lang="zh-CN" altLang="en-US" dirty="0"/>
              <a:t>图像偏右则增加延时时间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B5B9C78-A91B-4FAF-96C1-CA031B00B2E3}"/>
              </a:ext>
            </a:extLst>
          </p:cNvPr>
          <p:cNvSpPr txBox="1"/>
          <p:nvPr/>
        </p:nvSpPr>
        <p:spPr>
          <a:xfrm>
            <a:off x="7711967" y="51445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减小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E6C0389-3741-4F96-90B1-D7F790A2FD1A}"/>
              </a:ext>
            </a:extLst>
          </p:cNvPr>
          <p:cNvSpPr txBox="1"/>
          <p:nvPr/>
        </p:nvSpPr>
        <p:spPr>
          <a:xfrm>
            <a:off x="9606689" y="51445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增加</a:t>
            </a:r>
          </a:p>
        </p:txBody>
      </p:sp>
    </p:spTree>
    <p:extLst>
      <p:ext uri="{BB962C8B-B14F-4D97-AF65-F5344CB8AC3E}">
        <p14:creationId xmlns:p14="http://schemas.microsoft.com/office/powerpoint/2010/main" val="2831389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B97F884-4EAB-4F8E-BAE4-613AD8811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61" y="0"/>
            <a:ext cx="5798265" cy="394556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25740E5-A40F-4611-B494-21F59BC93C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61" y="2716040"/>
            <a:ext cx="5798264" cy="394556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AFA3F53-7085-4438-8F5F-8217E071C2C0}"/>
              </a:ext>
            </a:extLst>
          </p:cNvPr>
          <p:cNvSpPr txBox="1"/>
          <p:nvPr/>
        </p:nvSpPr>
        <p:spPr>
          <a:xfrm>
            <a:off x="7251826" y="832919"/>
            <a:ext cx="47802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新方案如下：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每台机最后都需要从轨道中吸住产品到料盒中，中间有空间可以安装相机，该</a:t>
            </a:r>
            <a:r>
              <a:rPr lang="zh-CN" altLang="en-US" dirty="0">
                <a:solidFill>
                  <a:srgbClr val="FF0000"/>
                </a:solidFill>
              </a:rPr>
              <a:t>相机往上拍</a:t>
            </a:r>
            <a:r>
              <a:rPr lang="zh-CN" altLang="en-US" dirty="0"/>
              <a:t>，可以拍到产品。</a:t>
            </a:r>
            <a:endParaRPr lang="en-US" altLang="zh-CN" dirty="0"/>
          </a:p>
          <a:p>
            <a:r>
              <a:rPr lang="zh-CN" altLang="en-US" dirty="0"/>
              <a:t>光源安装在爪子区域，与爪子宽度一致，确保不会因为吸爪下压撞到光源。该光源给相机提供</a:t>
            </a:r>
            <a:r>
              <a:rPr lang="zh-CN" altLang="en-US" dirty="0">
                <a:solidFill>
                  <a:srgbClr val="FF0000"/>
                </a:solidFill>
              </a:rPr>
              <a:t>背光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增加传感器，当产品到达某个位置后，触发相机拍照检测。</a:t>
            </a:r>
            <a:endParaRPr lang="en-US" altLang="zh-CN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6F8E01CD-09D4-4CF9-9842-465680221B7F}"/>
              </a:ext>
            </a:extLst>
          </p:cNvPr>
          <p:cNvCxnSpPr>
            <a:cxnSpLocks/>
          </p:cNvCxnSpPr>
          <p:nvPr/>
        </p:nvCxnSpPr>
        <p:spPr>
          <a:xfrm flipH="1">
            <a:off x="4300396" y="5028149"/>
            <a:ext cx="434567" cy="40393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56F45F19-7893-4662-815E-498D36920F2A}"/>
              </a:ext>
            </a:extLst>
          </p:cNvPr>
          <p:cNvSpPr txBox="1"/>
          <p:nvPr/>
        </p:nvSpPr>
        <p:spPr>
          <a:xfrm>
            <a:off x="3856197" y="3827820"/>
            <a:ext cx="2897689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这个下面有很大空间，可以安装相机往上拍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0BE6EC-1E9E-46C4-80BD-1726F9D27E3C}"/>
              </a:ext>
            </a:extLst>
          </p:cNvPr>
          <p:cNvSpPr txBox="1"/>
          <p:nvPr/>
        </p:nvSpPr>
        <p:spPr>
          <a:xfrm>
            <a:off x="3729448" y="1033290"/>
            <a:ext cx="2897689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光源装在爪子，与瓜子宽度相同，朝下拍</a:t>
            </a:r>
          </a:p>
        </p:txBody>
      </p:sp>
    </p:spTree>
    <p:extLst>
      <p:ext uri="{BB962C8B-B14F-4D97-AF65-F5344CB8AC3E}">
        <p14:creationId xmlns:p14="http://schemas.microsoft.com/office/powerpoint/2010/main" val="26434486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344B4C8-CB83-477B-9366-A28FC2D08BE3}"/>
              </a:ext>
            </a:extLst>
          </p:cNvPr>
          <p:cNvSpPr/>
          <p:nvPr/>
        </p:nvSpPr>
        <p:spPr>
          <a:xfrm>
            <a:off x="693683" y="1001110"/>
            <a:ext cx="953814" cy="2041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相机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6181C2CD-C6E0-4369-83EA-A55062BDBBE1}"/>
              </a:ext>
            </a:extLst>
          </p:cNvPr>
          <p:cNvCxnSpPr/>
          <p:nvPr/>
        </p:nvCxnSpPr>
        <p:spPr>
          <a:xfrm>
            <a:off x="1497724" y="1332186"/>
            <a:ext cx="1206062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61C4160-7D3B-4EBF-8853-E794D488B024}"/>
              </a:ext>
            </a:extLst>
          </p:cNvPr>
          <p:cNvCxnSpPr/>
          <p:nvPr/>
        </p:nvCxnSpPr>
        <p:spPr>
          <a:xfrm>
            <a:off x="1497724" y="1673773"/>
            <a:ext cx="1206062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CC79532-1781-493E-AA60-02BBC719D74B}"/>
              </a:ext>
            </a:extLst>
          </p:cNvPr>
          <p:cNvCxnSpPr/>
          <p:nvPr/>
        </p:nvCxnSpPr>
        <p:spPr>
          <a:xfrm>
            <a:off x="1497724" y="2036379"/>
            <a:ext cx="1206062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5D9683E1-D713-4F7B-8F69-F10DC1A181B3}"/>
              </a:ext>
            </a:extLst>
          </p:cNvPr>
          <p:cNvCxnSpPr/>
          <p:nvPr/>
        </p:nvCxnSpPr>
        <p:spPr>
          <a:xfrm>
            <a:off x="1497724" y="1728952"/>
            <a:ext cx="1206062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7234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F778BB1-F16D-4FD7-A669-48796D076910}"/>
              </a:ext>
            </a:extLst>
          </p:cNvPr>
          <p:cNvCxnSpPr/>
          <p:nvPr/>
        </p:nvCxnSpPr>
        <p:spPr>
          <a:xfrm>
            <a:off x="2963917" y="1426779"/>
            <a:ext cx="0" cy="86710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E5B21A5-9371-49A9-BE32-D54F7782381A}"/>
              </a:ext>
            </a:extLst>
          </p:cNvPr>
          <p:cNvCxnSpPr/>
          <p:nvPr/>
        </p:nvCxnSpPr>
        <p:spPr>
          <a:xfrm>
            <a:off x="2656490" y="2293883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0979B85-994E-49EB-8FEF-92C73C0469C7}"/>
              </a:ext>
            </a:extLst>
          </p:cNvPr>
          <p:cNvCxnSpPr>
            <a:cxnSpLocks/>
          </p:cNvCxnSpPr>
          <p:nvPr/>
        </p:nvCxnSpPr>
        <p:spPr>
          <a:xfrm>
            <a:off x="2776045" y="2430518"/>
            <a:ext cx="3757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B912502-39EC-48FE-AAD0-519032B9FB1D}"/>
              </a:ext>
            </a:extLst>
          </p:cNvPr>
          <p:cNvCxnSpPr/>
          <p:nvPr/>
        </p:nvCxnSpPr>
        <p:spPr>
          <a:xfrm>
            <a:off x="2963917" y="2430518"/>
            <a:ext cx="0" cy="80141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4A5B7529-B225-4C76-A781-DC56CBFE4994}"/>
              </a:ext>
            </a:extLst>
          </p:cNvPr>
          <p:cNvCxnSpPr/>
          <p:nvPr/>
        </p:nvCxnSpPr>
        <p:spPr>
          <a:xfrm>
            <a:off x="5268310" y="1426779"/>
            <a:ext cx="0" cy="86710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BB5C5708-FA18-41FB-9ADE-DBA4357DA008}"/>
              </a:ext>
            </a:extLst>
          </p:cNvPr>
          <p:cNvCxnSpPr/>
          <p:nvPr/>
        </p:nvCxnSpPr>
        <p:spPr>
          <a:xfrm>
            <a:off x="4960883" y="2293883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CAD49BE-6FE1-46ED-9579-EA224965BC32}"/>
              </a:ext>
            </a:extLst>
          </p:cNvPr>
          <p:cNvCxnSpPr>
            <a:cxnSpLocks/>
          </p:cNvCxnSpPr>
          <p:nvPr/>
        </p:nvCxnSpPr>
        <p:spPr>
          <a:xfrm>
            <a:off x="5080438" y="2430518"/>
            <a:ext cx="3757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3E610A3-A74E-4CF5-B6E2-6E9835454B6E}"/>
              </a:ext>
            </a:extLst>
          </p:cNvPr>
          <p:cNvCxnSpPr/>
          <p:nvPr/>
        </p:nvCxnSpPr>
        <p:spPr>
          <a:xfrm>
            <a:off x="5268310" y="2430518"/>
            <a:ext cx="0" cy="80141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C606997D-5439-464A-8B4F-40FBF06BFF6F}"/>
              </a:ext>
            </a:extLst>
          </p:cNvPr>
          <p:cNvCxnSpPr/>
          <p:nvPr/>
        </p:nvCxnSpPr>
        <p:spPr>
          <a:xfrm flipH="1">
            <a:off x="2356945" y="1789386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995C5B05-E29F-4BF1-ACE7-07372F87E572}"/>
              </a:ext>
            </a:extLst>
          </p:cNvPr>
          <p:cNvCxnSpPr/>
          <p:nvPr/>
        </p:nvCxnSpPr>
        <p:spPr>
          <a:xfrm flipH="1">
            <a:off x="2356945" y="2808889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C4904C63-E31E-46F6-927C-91F6F8295983}"/>
              </a:ext>
            </a:extLst>
          </p:cNvPr>
          <p:cNvCxnSpPr/>
          <p:nvPr/>
        </p:nvCxnSpPr>
        <p:spPr>
          <a:xfrm>
            <a:off x="2356945" y="1789386"/>
            <a:ext cx="0" cy="101950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3A09594-CF6E-4AF1-979B-71E4DA717756}"/>
              </a:ext>
            </a:extLst>
          </p:cNvPr>
          <p:cNvCxnSpPr/>
          <p:nvPr/>
        </p:nvCxnSpPr>
        <p:spPr>
          <a:xfrm flipH="1">
            <a:off x="5268308" y="1807779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EE92E216-9241-4965-88F6-90FDAF539C56}"/>
              </a:ext>
            </a:extLst>
          </p:cNvPr>
          <p:cNvCxnSpPr/>
          <p:nvPr/>
        </p:nvCxnSpPr>
        <p:spPr>
          <a:xfrm flipH="1">
            <a:off x="5268308" y="2827282"/>
            <a:ext cx="60697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E09FBBC-A815-4D3A-9EC5-7DA7F195EF8C}"/>
              </a:ext>
            </a:extLst>
          </p:cNvPr>
          <p:cNvCxnSpPr/>
          <p:nvPr/>
        </p:nvCxnSpPr>
        <p:spPr>
          <a:xfrm>
            <a:off x="5875280" y="1807779"/>
            <a:ext cx="0" cy="101950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711C7791-3249-436D-9D19-8D201999B049}"/>
              </a:ext>
            </a:extLst>
          </p:cNvPr>
          <p:cNvSpPr txBox="1"/>
          <p:nvPr/>
        </p:nvSpPr>
        <p:spPr>
          <a:xfrm>
            <a:off x="5986953" y="2109217"/>
            <a:ext cx="914400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24V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9C7A23D-C44D-4392-91B3-D266F80AA29C}"/>
              </a:ext>
            </a:extLst>
          </p:cNvPr>
          <p:cNvSpPr txBox="1"/>
          <p:nvPr/>
        </p:nvSpPr>
        <p:spPr>
          <a:xfrm>
            <a:off x="1801867" y="2061186"/>
            <a:ext cx="914400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24V</a:t>
            </a:r>
            <a:endParaRPr lang="zh-CN" altLang="en-US" dirty="0"/>
          </a:p>
        </p:txBody>
      </p: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12F14EE4-3EA1-46E5-8BDF-226CE0B29E2F}"/>
              </a:ext>
            </a:extLst>
          </p:cNvPr>
          <p:cNvCxnSpPr>
            <a:cxnSpLocks/>
          </p:cNvCxnSpPr>
          <p:nvPr/>
        </p:nvCxnSpPr>
        <p:spPr>
          <a:xfrm rot="10800000" flipV="1">
            <a:off x="2959977" y="1600200"/>
            <a:ext cx="2304395" cy="1355834"/>
          </a:xfrm>
          <a:prstGeom prst="bentConnector3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5638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9C698C7D-27FA-44A3-864F-8A3D4CD952E6}"/>
              </a:ext>
            </a:extLst>
          </p:cNvPr>
          <p:cNvCxnSpPr/>
          <p:nvPr/>
        </p:nvCxnSpPr>
        <p:spPr>
          <a:xfrm>
            <a:off x="1872943" y="1254935"/>
            <a:ext cx="641971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E3C09A99-EA7F-46CB-8ADB-78C6508B56D8}"/>
              </a:ext>
            </a:extLst>
          </p:cNvPr>
          <p:cNvCxnSpPr/>
          <p:nvPr/>
        </p:nvCxnSpPr>
        <p:spPr>
          <a:xfrm flipH="1">
            <a:off x="1847719" y="2074742"/>
            <a:ext cx="643233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E31B7508-2E1C-4270-B243-B76CD61A5BCC}"/>
              </a:ext>
            </a:extLst>
          </p:cNvPr>
          <p:cNvCxnSpPr/>
          <p:nvPr/>
        </p:nvCxnSpPr>
        <p:spPr>
          <a:xfrm>
            <a:off x="1872943" y="3033286"/>
            <a:ext cx="641971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335281D-0DF6-4357-8537-97A9F090E25F}"/>
              </a:ext>
            </a:extLst>
          </p:cNvPr>
          <p:cNvCxnSpPr/>
          <p:nvPr/>
        </p:nvCxnSpPr>
        <p:spPr>
          <a:xfrm flipH="1">
            <a:off x="1872943" y="3916154"/>
            <a:ext cx="641971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67D2D5AA-E8E9-4183-AE64-84B77D8B2196}"/>
              </a:ext>
            </a:extLst>
          </p:cNvPr>
          <p:cNvSpPr txBox="1"/>
          <p:nvPr/>
        </p:nvSpPr>
        <p:spPr>
          <a:xfrm>
            <a:off x="8481848" y="1070269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2000</a:t>
            </a:r>
            <a:r>
              <a:rPr lang="zh-CN" altLang="en-US" dirty="0"/>
              <a:t>次位置比较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F008036-4311-4DF6-AAAD-A22236D25D3B}"/>
              </a:ext>
            </a:extLst>
          </p:cNvPr>
          <p:cNvSpPr txBox="1"/>
          <p:nvPr/>
        </p:nvSpPr>
        <p:spPr>
          <a:xfrm>
            <a:off x="8481847" y="1890076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2000</a:t>
            </a:r>
            <a:r>
              <a:rPr lang="zh-CN" altLang="en-US" dirty="0"/>
              <a:t>次位置比较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161F44A-2F5C-4282-94D6-6DA017CF4FFA}"/>
              </a:ext>
            </a:extLst>
          </p:cNvPr>
          <p:cNvSpPr txBox="1"/>
          <p:nvPr/>
        </p:nvSpPr>
        <p:spPr>
          <a:xfrm>
            <a:off x="8481847" y="2848620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2000</a:t>
            </a:r>
            <a:r>
              <a:rPr lang="zh-CN" altLang="en-US" dirty="0"/>
              <a:t>次位置比较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A64BCC-A949-4F68-A597-347082049970}"/>
              </a:ext>
            </a:extLst>
          </p:cNvPr>
          <p:cNvSpPr txBox="1"/>
          <p:nvPr/>
        </p:nvSpPr>
        <p:spPr>
          <a:xfrm>
            <a:off x="8481847" y="3731488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2000</a:t>
            </a:r>
            <a:r>
              <a:rPr lang="zh-CN" altLang="en-US" dirty="0"/>
              <a:t>次位置比较</a:t>
            </a:r>
          </a:p>
        </p:txBody>
      </p:sp>
    </p:spTree>
    <p:extLst>
      <p:ext uri="{BB962C8B-B14F-4D97-AF65-F5344CB8AC3E}">
        <p14:creationId xmlns:p14="http://schemas.microsoft.com/office/powerpoint/2010/main" val="2516245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E7AF050-076C-4157-8755-EDCE04FC49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67461"/>
              </p:ext>
            </p:extLst>
          </p:nvPr>
        </p:nvGraphicFramePr>
        <p:xfrm>
          <a:off x="4738252" y="1634066"/>
          <a:ext cx="300181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5227">
                  <a:extLst>
                    <a:ext uri="{9D8B030D-6E8A-4147-A177-3AD203B41FA5}">
                      <a16:colId xmlns:a16="http://schemas.microsoft.com/office/drawing/2014/main" val="621615775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1329790452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3042510510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2109552482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3365102971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1671634459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2716303206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4136807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3306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4016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343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1320464"/>
                  </a:ext>
                </a:extLst>
              </a:tr>
            </a:tbl>
          </a:graphicData>
        </a:graphic>
      </p:graphicFrame>
      <p:sp>
        <p:nvSpPr>
          <p:cNvPr id="5" name="左大括号 4">
            <a:extLst>
              <a:ext uri="{FF2B5EF4-FFF2-40B4-BE49-F238E27FC236}">
                <a16:creationId xmlns:a16="http://schemas.microsoft.com/office/drawing/2014/main" id="{D075CAEE-008C-4BA8-8BBD-CBAE3B2F1472}"/>
              </a:ext>
            </a:extLst>
          </p:cNvPr>
          <p:cNvSpPr/>
          <p:nvPr/>
        </p:nvSpPr>
        <p:spPr>
          <a:xfrm>
            <a:off x="4378036" y="2022763"/>
            <a:ext cx="286327" cy="1094663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左大括号 5">
            <a:extLst>
              <a:ext uri="{FF2B5EF4-FFF2-40B4-BE49-F238E27FC236}">
                <a16:creationId xmlns:a16="http://schemas.microsoft.com/office/drawing/2014/main" id="{B01E4690-2039-4497-9571-1A6087E2669C}"/>
              </a:ext>
            </a:extLst>
          </p:cNvPr>
          <p:cNvSpPr/>
          <p:nvPr/>
        </p:nvSpPr>
        <p:spPr>
          <a:xfrm rot="5400000">
            <a:off x="5703452" y="265620"/>
            <a:ext cx="286327" cy="2216730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左大括号 6">
            <a:extLst>
              <a:ext uri="{FF2B5EF4-FFF2-40B4-BE49-F238E27FC236}">
                <a16:creationId xmlns:a16="http://schemas.microsoft.com/office/drawing/2014/main" id="{45FAFF31-900C-4824-96CB-279A511F739A}"/>
              </a:ext>
            </a:extLst>
          </p:cNvPr>
          <p:cNvSpPr/>
          <p:nvPr/>
        </p:nvSpPr>
        <p:spPr>
          <a:xfrm rot="5400000">
            <a:off x="7204362" y="981443"/>
            <a:ext cx="286327" cy="785085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BBE1AF4-E8A0-4874-9EF6-6F1FBAFF4C72}"/>
              </a:ext>
            </a:extLst>
          </p:cNvPr>
          <p:cNvSpPr txBox="1"/>
          <p:nvPr/>
        </p:nvSpPr>
        <p:spPr>
          <a:xfrm>
            <a:off x="3184930" y="2431594"/>
            <a:ext cx="1119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Consolas" panose="020B0609020204030204" pitchFamily="49" charset="0"/>
              </a:rPr>
              <a:t>length byte</a:t>
            </a:r>
            <a:endParaRPr lang="zh-CN" altLang="en-US" sz="1200" dirty="0">
              <a:latin typeface="Consolas" panose="020B06090202040302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38CD3D6-2108-4740-B54D-78F10D340FCF}"/>
              </a:ext>
            </a:extLst>
          </p:cNvPr>
          <p:cNvSpPr txBox="1"/>
          <p:nvPr/>
        </p:nvSpPr>
        <p:spPr>
          <a:xfrm>
            <a:off x="3184929" y="1744994"/>
            <a:ext cx="1119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Consolas" panose="020B0609020204030204" pitchFamily="49" charset="0"/>
              </a:rPr>
              <a:t>format byte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4A7B096-4930-4728-849A-2EDA0A346A90}"/>
              </a:ext>
            </a:extLst>
          </p:cNvPr>
          <p:cNvSpPr txBox="1"/>
          <p:nvPr/>
        </p:nvSpPr>
        <p:spPr>
          <a:xfrm>
            <a:off x="5369561" y="870818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Consolas" panose="020B0609020204030204" pitchFamily="49" charset="0"/>
              </a:rPr>
              <a:t>格式位编码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A74F0-3CD2-48CE-A7FE-B226150432FF}"/>
              </a:ext>
            </a:extLst>
          </p:cNvPr>
          <p:cNvSpPr txBox="1"/>
          <p:nvPr/>
        </p:nvSpPr>
        <p:spPr>
          <a:xfrm>
            <a:off x="6710972" y="778484"/>
            <a:ext cx="1273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Consolas" panose="020B0609020204030204" pitchFamily="49" charset="0"/>
              </a:rPr>
              <a:t>length byte</a:t>
            </a:r>
            <a:r>
              <a:rPr lang="zh-CN" altLang="en-US" sz="1200" dirty="0">
                <a:latin typeface="Consolas" panose="020B0609020204030204" pitchFamily="49" charset="0"/>
              </a:rPr>
              <a:t>的</a:t>
            </a:r>
            <a:endParaRPr lang="en-US" altLang="zh-CN" sz="1200" dirty="0">
              <a:latin typeface="Consolas" panose="020B0609020204030204" pitchFamily="49" charset="0"/>
            </a:endParaRPr>
          </a:p>
          <a:p>
            <a:pPr algn="ctr"/>
            <a:r>
              <a:rPr lang="zh-CN" altLang="en-US" sz="1200" dirty="0">
                <a:latin typeface="Consolas" panose="020B0609020204030204" pitchFamily="49" charset="0"/>
              </a:rPr>
              <a:t>字节数量编码</a:t>
            </a:r>
          </a:p>
        </p:txBody>
      </p:sp>
    </p:spTree>
    <p:extLst>
      <p:ext uri="{BB962C8B-B14F-4D97-AF65-F5344CB8AC3E}">
        <p14:creationId xmlns:p14="http://schemas.microsoft.com/office/powerpoint/2010/main" val="1121821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E7AF050-076C-4157-8755-EDCE04FC49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0370856"/>
              </p:ext>
            </p:extLst>
          </p:nvPr>
        </p:nvGraphicFramePr>
        <p:xfrm>
          <a:off x="4738252" y="1634066"/>
          <a:ext cx="3001816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5227">
                  <a:extLst>
                    <a:ext uri="{9D8B030D-6E8A-4147-A177-3AD203B41FA5}">
                      <a16:colId xmlns:a16="http://schemas.microsoft.com/office/drawing/2014/main" val="621615775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1329790452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3042510510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2109552482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3365102971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1671634459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2716303206"/>
                    </a:ext>
                  </a:extLst>
                </a:gridCol>
                <a:gridCol w="375227">
                  <a:extLst>
                    <a:ext uri="{9D8B030D-6E8A-4147-A177-3AD203B41FA5}">
                      <a16:colId xmlns:a16="http://schemas.microsoft.com/office/drawing/2014/main" val="4136807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3306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4016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343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1320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543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0228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910002"/>
                  </a:ext>
                </a:extLst>
              </a:tr>
            </a:tbl>
          </a:graphicData>
        </a:graphic>
      </p:graphicFrame>
      <p:sp>
        <p:nvSpPr>
          <p:cNvPr id="5" name="左大括号 4">
            <a:extLst>
              <a:ext uri="{FF2B5EF4-FFF2-40B4-BE49-F238E27FC236}">
                <a16:creationId xmlns:a16="http://schemas.microsoft.com/office/drawing/2014/main" id="{D075CAEE-008C-4BA8-8BBD-CBAE3B2F1472}"/>
              </a:ext>
            </a:extLst>
          </p:cNvPr>
          <p:cNvSpPr/>
          <p:nvPr/>
        </p:nvSpPr>
        <p:spPr>
          <a:xfrm>
            <a:off x="4378036" y="2022763"/>
            <a:ext cx="286327" cy="1094663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左大括号 5">
            <a:extLst>
              <a:ext uri="{FF2B5EF4-FFF2-40B4-BE49-F238E27FC236}">
                <a16:creationId xmlns:a16="http://schemas.microsoft.com/office/drawing/2014/main" id="{B01E4690-2039-4497-9571-1A6087E2669C}"/>
              </a:ext>
            </a:extLst>
          </p:cNvPr>
          <p:cNvSpPr/>
          <p:nvPr/>
        </p:nvSpPr>
        <p:spPr>
          <a:xfrm rot="5400000">
            <a:off x="5703452" y="265620"/>
            <a:ext cx="286327" cy="2216730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左大括号 6">
            <a:extLst>
              <a:ext uri="{FF2B5EF4-FFF2-40B4-BE49-F238E27FC236}">
                <a16:creationId xmlns:a16="http://schemas.microsoft.com/office/drawing/2014/main" id="{45FAFF31-900C-4824-96CB-279A511F739A}"/>
              </a:ext>
            </a:extLst>
          </p:cNvPr>
          <p:cNvSpPr/>
          <p:nvPr/>
        </p:nvSpPr>
        <p:spPr>
          <a:xfrm rot="5400000">
            <a:off x="7204362" y="981443"/>
            <a:ext cx="286327" cy="785085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BBE1AF4-E8A0-4874-9EF6-6F1FBAFF4C72}"/>
              </a:ext>
            </a:extLst>
          </p:cNvPr>
          <p:cNvSpPr txBox="1"/>
          <p:nvPr/>
        </p:nvSpPr>
        <p:spPr>
          <a:xfrm>
            <a:off x="3184930" y="2431594"/>
            <a:ext cx="7793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Consolas" panose="020B0609020204030204" pitchFamily="49" charset="0"/>
              </a:rPr>
              <a:t>mLength</a:t>
            </a:r>
            <a:endParaRPr lang="zh-CN" altLang="en-US" sz="1200" dirty="0">
              <a:latin typeface="Consolas" panose="020B0609020204030204" pitchFamily="49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4A7B096-4930-4728-849A-2EDA0A346A90}"/>
              </a:ext>
            </a:extLst>
          </p:cNvPr>
          <p:cNvSpPr txBox="1"/>
          <p:nvPr/>
        </p:nvSpPr>
        <p:spPr>
          <a:xfrm>
            <a:off x="5369561" y="870818"/>
            <a:ext cx="7793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Consolas" panose="020B0609020204030204" pitchFamily="49" charset="0"/>
              </a:rPr>
              <a:t>mFormat</a:t>
            </a:r>
            <a:endParaRPr lang="zh-CN" altLang="en-US" sz="1200" dirty="0">
              <a:latin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A74F0-3CD2-48CE-A7FE-B226150432FF}"/>
              </a:ext>
            </a:extLst>
          </p:cNvPr>
          <p:cNvSpPr txBox="1"/>
          <p:nvPr/>
        </p:nvSpPr>
        <p:spPr>
          <a:xfrm>
            <a:off x="6745436" y="870817"/>
            <a:ext cx="120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Consolas" panose="020B0609020204030204" pitchFamily="49" charset="0"/>
              </a:rPr>
              <a:t>mNumOfLength</a:t>
            </a:r>
            <a:endParaRPr lang="zh-CN" altLang="en-US" sz="1200" dirty="0">
              <a:latin typeface="Consolas" panose="020B0609020204030204" pitchFamily="49" charset="0"/>
            </a:endParaRPr>
          </a:p>
        </p:txBody>
      </p:sp>
      <p:sp>
        <p:nvSpPr>
          <p:cNvPr id="12" name="左大括号 11">
            <a:extLst>
              <a:ext uri="{FF2B5EF4-FFF2-40B4-BE49-F238E27FC236}">
                <a16:creationId xmlns:a16="http://schemas.microsoft.com/office/drawing/2014/main" id="{15C08DD2-0004-424B-82BF-9F56D87F0B64}"/>
              </a:ext>
            </a:extLst>
          </p:cNvPr>
          <p:cNvSpPr/>
          <p:nvPr/>
        </p:nvSpPr>
        <p:spPr>
          <a:xfrm>
            <a:off x="4378035" y="3117426"/>
            <a:ext cx="286327" cy="1094663"/>
          </a:xfrm>
          <a:prstGeom prst="leftBrace">
            <a:avLst>
              <a:gd name="adj1" fmla="val 56944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8023398-950F-4AC3-B01E-3ECF3E67D98C}"/>
              </a:ext>
            </a:extLst>
          </p:cNvPr>
          <p:cNvSpPr txBox="1"/>
          <p:nvPr/>
        </p:nvSpPr>
        <p:spPr>
          <a:xfrm>
            <a:off x="3184930" y="3526257"/>
            <a:ext cx="10342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Consolas" panose="020B0609020204030204" pitchFamily="49" charset="0"/>
              </a:rPr>
              <a:t>mValueList</a:t>
            </a:r>
            <a:endParaRPr lang="zh-CN" altLang="en-US" sz="1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7145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5EBA1CE-60C8-798B-CF0B-1A102E44C7C9}"/>
              </a:ext>
            </a:extLst>
          </p:cNvPr>
          <p:cNvSpPr/>
          <p:nvPr/>
        </p:nvSpPr>
        <p:spPr>
          <a:xfrm>
            <a:off x="2235200" y="1311564"/>
            <a:ext cx="7102764" cy="37869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56D0A6F-C39F-20D0-A3ED-861D08BB3BCD}"/>
              </a:ext>
            </a:extLst>
          </p:cNvPr>
          <p:cNvSpPr/>
          <p:nvPr/>
        </p:nvSpPr>
        <p:spPr>
          <a:xfrm>
            <a:off x="2994891" y="1835728"/>
            <a:ext cx="5583382" cy="2738581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8505D7A-709C-B31C-5EB1-1CCDB1C67CA4}"/>
              </a:ext>
            </a:extLst>
          </p:cNvPr>
          <p:cNvSpPr txBox="1"/>
          <p:nvPr/>
        </p:nvSpPr>
        <p:spPr>
          <a:xfrm>
            <a:off x="2412248" y="1466396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border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15AC0B1-F791-D54B-0A73-766C2D810DD1}"/>
              </a:ext>
            </a:extLst>
          </p:cNvPr>
          <p:cNvSpPr txBox="1"/>
          <p:nvPr/>
        </p:nvSpPr>
        <p:spPr>
          <a:xfrm>
            <a:off x="3109594" y="1913144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grid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83780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E3B85AA-FA93-0366-4666-0AC796FC4951}"/>
              </a:ext>
            </a:extLst>
          </p:cNvPr>
          <p:cNvSpPr txBox="1"/>
          <p:nvPr/>
        </p:nvSpPr>
        <p:spPr>
          <a:xfrm>
            <a:off x="350982" y="122843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发送的命令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C5C6970-BEBB-200B-2DD3-D73E640A562B}"/>
              </a:ext>
            </a:extLst>
          </p:cNvPr>
          <p:cNvSpPr/>
          <p:nvPr/>
        </p:nvSpPr>
        <p:spPr>
          <a:xfrm>
            <a:off x="1689810" y="1117600"/>
            <a:ext cx="4304590" cy="5634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9D0F3C7-23D6-BE6F-FE40-137EDC19A308}"/>
              </a:ext>
            </a:extLst>
          </p:cNvPr>
          <p:cNvSpPr/>
          <p:nvPr/>
        </p:nvSpPr>
        <p:spPr>
          <a:xfrm>
            <a:off x="6317673" y="1117600"/>
            <a:ext cx="637309" cy="5634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1F0D622-E7C9-C393-84C4-3BC177C26CFB}"/>
              </a:ext>
            </a:extLst>
          </p:cNvPr>
          <p:cNvSpPr txBox="1"/>
          <p:nvPr/>
        </p:nvSpPr>
        <p:spPr>
          <a:xfrm>
            <a:off x="7090029" y="1228436"/>
            <a:ext cx="2231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是否启动</a:t>
            </a:r>
            <a:r>
              <a:rPr lang="en-US" altLang="zh-CN" dirty="0"/>
              <a:t>CRC16</a:t>
            </a:r>
            <a:r>
              <a:rPr lang="zh-CN" altLang="en-US" dirty="0"/>
              <a:t>校验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EF2224D-EB51-5C0E-DDF4-597AE22EEA69}"/>
              </a:ext>
            </a:extLst>
          </p:cNvPr>
          <p:cNvSpPr/>
          <p:nvPr/>
        </p:nvSpPr>
        <p:spPr>
          <a:xfrm>
            <a:off x="9485745" y="1117600"/>
            <a:ext cx="1311564" cy="5634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0987CB0-A653-109E-5D40-1E0AEB90D75B}"/>
              </a:ext>
            </a:extLst>
          </p:cNvPr>
          <p:cNvSpPr/>
          <p:nvPr/>
        </p:nvSpPr>
        <p:spPr>
          <a:xfrm>
            <a:off x="9171709" y="2112652"/>
            <a:ext cx="1625600" cy="56341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测试命令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2FA159C-CCA6-35B8-70E6-EC857779D897}"/>
              </a:ext>
            </a:extLst>
          </p:cNvPr>
          <p:cNvSpPr txBox="1"/>
          <p:nvPr/>
        </p:nvSpPr>
        <p:spPr>
          <a:xfrm>
            <a:off x="374073" y="218349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接收的命令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12A05C6-70B4-B12C-4BEF-8FD8BEFA895E}"/>
              </a:ext>
            </a:extLst>
          </p:cNvPr>
          <p:cNvSpPr/>
          <p:nvPr/>
        </p:nvSpPr>
        <p:spPr>
          <a:xfrm>
            <a:off x="1712901" y="2120567"/>
            <a:ext cx="6964218" cy="4951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38CBF24-1862-1710-8334-F7E735A63D18}"/>
              </a:ext>
            </a:extLst>
          </p:cNvPr>
          <p:cNvSpPr/>
          <p:nvPr/>
        </p:nvSpPr>
        <p:spPr>
          <a:xfrm>
            <a:off x="526472" y="3252433"/>
            <a:ext cx="2576946" cy="28078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接收字节列表（序号）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2DD7AD4-DD43-8F77-CDD9-79FD74F04D10}"/>
              </a:ext>
            </a:extLst>
          </p:cNvPr>
          <p:cNvSpPr/>
          <p:nvPr/>
        </p:nvSpPr>
        <p:spPr>
          <a:xfrm>
            <a:off x="3592945" y="3252433"/>
            <a:ext cx="2576946" cy="28078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解析规则列表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EDE76FD-EAD0-7B11-16EB-E1EC3187EF3C}"/>
              </a:ext>
            </a:extLst>
          </p:cNvPr>
          <p:cNvSpPr/>
          <p:nvPr/>
        </p:nvSpPr>
        <p:spPr>
          <a:xfrm>
            <a:off x="6474690" y="3178542"/>
            <a:ext cx="4969164" cy="28817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zh-CN" altLang="en-US" dirty="0"/>
              <a:t>第一个字节</a:t>
            </a:r>
            <a:r>
              <a:rPr lang="en-US" altLang="zh-CN" dirty="0"/>
              <a:t>+</a:t>
            </a:r>
            <a:r>
              <a:rPr lang="zh-CN" altLang="en-US" dirty="0"/>
              <a:t>第二个字节，解析成</a:t>
            </a:r>
            <a:r>
              <a:rPr lang="en-US" altLang="zh-CN" dirty="0"/>
              <a:t>double</a:t>
            </a:r>
          </a:p>
          <a:p>
            <a:pPr marL="342900" indent="-342900" algn="ctr">
              <a:buAutoNum type="arabicPeriod"/>
            </a:pPr>
            <a:r>
              <a:rPr lang="zh-CN" altLang="en-US" dirty="0"/>
              <a:t>解析成</a:t>
            </a:r>
            <a:r>
              <a:rPr lang="en-US" altLang="zh-CN" dirty="0"/>
              <a:t>double</a:t>
            </a:r>
            <a:r>
              <a:rPr lang="zh-CN" altLang="en-US" dirty="0"/>
              <a:t>之后，</a:t>
            </a:r>
            <a:r>
              <a:rPr lang="en-US" altLang="zh-CN" dirty="0" err="1"/>
              <a:t>kx+b</a:t>
            </a:r>
            <a:r>
              <a:rPr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31143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5D1737E7-9F04-4D33-9225-EB02226EF86C}"/>
              </a:ext>
            </a:extLst>
          </p:cNvPr>
          <p:cNvSpPr/>
          <p:nvPr/>
        </p:nvSpPr>
        <p:spPr>
          <a:xfrm>
            <a:off x="4399984" y="3349782"/>
            <a:ext cx="1611517" cy="134293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5F0B3E3-4E78-481E-84C2-D518A13F6498}"/>
              </a:ext>
            </a:extLst>
          </p:cNvPr>
          <p:cNvSpPr/>
          <p:nvPr/>
        </p:nvSpPr>
        <p:spPr>
          <a:xfrm>
            <a:off x="4490519" y="905347"/>
            <a:ext cx="1430447" cy="44905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AAE7F8FB-C02E-44B6-A356-0D48956FC63C}"/>
              </a:ext>
            </a:extLst>
          </p:cNvPr>
          <p:cNvSpPr/>
          <p:nvPr/>
        </p:nvSpPr>
        <p:spPr>
          <a:xfrm>
            <a:off x="4671588" y="1149790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1915FD0-89D7-4323-BBC9-2BD9A65944D8}"/>
              </a:ext>
            </a:extLst>
          </p:cNvPr>
          <p:cNvSpPr/>
          <p:nvPr/>
        </p:nvSpPr>
        <p:spPr>
          <a:xfrm>
            <a:off x="5502997" y="1149790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8F1BCA96-D375-40B1-83D9-A1246EA9E6E9}"/>
              </a:ext>
            </a:extLst>
          </p:cNvPr>
          <p:cNvSpPr/>
          <p:nvPr/>
        </p:nvSpPr>
        <p:spPr>
          <a:xfrm>
            <a:off x="4671588" y="2922761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7337E0C-CE4A-4BEB-B0FA-00652899EEE5}"/>
              </a:ext>
            </a:extLst>
          </p:cNvPr>
          <p:cNvSpPr/>
          <p:nvPr/>
        </p:nvSpPr>
        <p:spPr>
          <a:xfrm>
            <a:off x="5502997" y="2922761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B622AF7-3615-43BC-A995-82B4EE28640B}"/>
              </a:ext>
            </a:extLst>
          </p:cNvPr>
          <p:cNvSpPr/>
          <p:nvPr/>
        </p:nvSpPr>
        <p:spPr>
          <a:xfrm>
            <a:off x="4671588" y="4922068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BDB9DB6C-2847-4526-BB82-43FD7D690EDE}"/>
              </a:ext>
            </a:extLst>
          </p:cNvPr>
          <p:cNvSpPr/>
          <p:nvPr/>
        </p:nvSpPr>
        <p:spPr>
          <a:xfrm>
            <a:off x="5502997" y="4922068"/>
            <a:ext cx="244444" cy="24444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8F27FD4-E99F-4E7E-9D61-8C0215E3B85F}"/>
              </a:ext>
            </a:extLst>
          </p:cNvPr>
          <p:cNvSpPr/>
          <p:nvPr/>
        </p:nvSpPr>
        <p:spPr>
          <a:xfrm>
            <a:off x="7179895" y="3586683"/>
            <a:ext cx="715224" cy="76049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A42BD4ED-4D73-48EA-8F07-0155C207B518}"/>
              </a:ext>
            </a:extLst>
          </p:cNvPr>
          <p:cNvCxnSpPr/>
          <p:nvPr/>
        </p:nvCxnSpPr>
        <p:spPr>
          <a:xfrm flipH="1">
            <a:off x="7777424" y="2500267"/>
            <a:ext cx="371192" cy="860079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E356ABF7-29D4-4509-ABBD-B7E3947CEFEF}"/>
              </a:ext>
            </a:extLst>
          </p:cNvPr>
          <p:cNvCxnSpPr>
            <a:cxnSpLocks/>
          </p:cNvCxnSpPr>
          <p:nvPr/>
        </p:nvCxnSpPr>
        <p:spPr>
          <a:xfrm>
            <a:off x="3281882" y="3044983"/>
            <a:ext cx="685045" cy="384017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88E655C8-D2C6-4FAD-9FB4-587BE4CDE3FE}"/>
              </a:ext>
            </a:extLst>
          </p:cNvPr>
          <p:cNvCxnSpPr>
            <a:cxnSpLocks/>
          </p:cNvCxnSpPr>
          <p:nvPr/>
        </p:nvCxnSpPr>
        <p:spPr>
          <a:xfrm>
            <a:off x="3714939" y="1262958"/>
            <a:ext cx="685045" cy="384017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B84EAD5A-2291-42FC-AE41-0DEA46069AE5}"/>
              </a:ext>
            </a:extLst>
          </p:cNvPr>
          <p:cNvSpPr txBox="1"/>
          <p:nvPr/>
        </p:nvSpPr>
        <p:spPr>
          <a:xfrm>
            <a:off x="7537507" y="195705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相机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4CB500D-5211-4FC3-B8D4-F2A797C3881B}"/>
              </a:ext>
            </a:extLst>
          </p:cNvPr>
          <p:cNvSpPr txBox="1"/>
          <p:nvPr/>
        </p:nvSpPr>
        <p:spPr>
          <a:xfrm>
            <a:off x="2541409" y="1677718"/>
            <a:ext cx="16161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光源</a:t>
            </a:r>
            <a:endParaRPr lang="en-US" altLang="zh-CN" dirty="0"/>
          </a:p>
          <a:p>
            <a:r>
              <a:rPr lang="zh-CN" altLang="en-US" dirty="0"/>
              <a:t>尺寸</a:t>
            </a:r>
            <a:r>
              <a:rPr lang="en-US" altLang="zh-CN" dirty="0"/>
              <a:t>45</a:t>
            </a:r>
            <a:r>
              <a:rPr lang="zh-CN" altLang="en-US" dirty="0"/>
              <a:t>*</a:t>
            </a:r>
            <a:r>
              <a:rPr lang="en-US" altLang="zh-CN" dirty="0"/>
              <a:t>50mm</a:t>
            </a:r>
          </a:p>
          <a:p>
            <a:r>
              <a:rPr lang="zh-CN" altLang="en-US" dirty="0"/>
              <a:t>可定做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B3E3D79-043A-4816-BB76-422EA5AE362D}"/>
              </a:ext>
            </a:extLst>
          </p:cNvPr>
          <p:cNvSpPr txBox="1"/>
          <p:nvPr/>
        </p:nvSpPr>
        <p:spPr>
          <a:xfrm>
            <a:off x="2826427" y="10249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夹爪</a:t>
            </a:r>
          </a:p>
        </p:txBody>
      </p:sp>
      <p:sp>
        <p:nvSpPr>
          <p:cNvPr id="20" name="箭头: 右 19">
            <a:extLst>
              <a:ext uri="{FF2B5EF4-FFF2-40B4-BE49-F238E27FC236}">
                <a16:creationId xmlns:a16="http://schemas.microsoft.com/office/drawing/2014/main" id="{C0A43430-2414-4A37-AA23-5FF93C8513D6}"/>
              </a:ext>
            </a:extLst>
          </p:cNvPr>
          <p:cNvSpPr/>
          <p:nvPr/>
        </p:nvSpPr>
        <p:spPr>
          <a:xfrm>
            <a:off x="4572000" y="5819491"/>
            <a:ext cx="6010487" cy="5251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9E947DA-900B-41D4-9715-B87E9B3E9A1F}"/>
              </a:ext>
            </a:extLst>
          </p:cNvPr>
          <p:cNvSpPr/>
          <p:nvPr/>
        </p:nvSpPr>
        <p:spPr>
          <a:xfrm>
            <a:off x="9207374" y="1024902"/>
            <a:ext cx="1013988" cy="43709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AD581E71-6416-4238-A8F4-220AAAA7379B}"/>
              </a:ext>
            </a:extLst>
          </p:cNvPr>
          <p:cNvCxnSpPr>
            <a:cxnSpLocks/>
          </p:cNvCxnSpPr>
          <p:nvPr/>
        </p:nvCxnSpPr>
        <p:spPr>
          <a:xfrm>
            <a:off x="8454427" y="1096599"/>
            <a:ext cx="579422" cy="716733"/>
          </a:xfrm>
          <a:prstGeom prst="straightConnector1">
            <a:avLst/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3C3A77A9-3334-4755-9757-AC94FA0F51A1}"/>
              </a:ext>
            </a:extLst>
          </p:cNvPr>
          <p:cNvSpPr txBox="1"/>
          <p:nvPr/>
        </p:nvSpPr>
        <p:spPr>
          <a:xfrm>
            <a:off x="7895119" y="79217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料盒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631BCED-385F-4343-93FF-A3245D079975}"/>
              </a:ext>
            </a:extLst>
          </p:cNvPr>
          <p:cNvSpPr txBox="1"/>
          <p:nvPr/>
        </p:nvSpPr>
        <p:spPr>
          <a:xfrm>
            <a:off x="6858454" y="4495338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相机飞拍</a:t>
            </a:r>
            <a:endParaRPr lang="en-US" altLang="zh-CN" dirty="0"/>
          </a:p>
          <a:p>
            <a:r>
              <a:rPr lang="zh-CN" altLang="en-US" dirty="0"/>
              <a:t>需要加入一个传感器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DD54E0D0-4313-4ADA-9B63-3BE78DB0C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72" y="2619471"/>
            <a:ext cx="3109865" cy="4146487"/>
          </a:xfrm>
          <a:prstGeom prst="rect">
            <a:avLst/>
          </a:prstGeom>
        </p:spPr>
      </p:pic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69A1CFEC-27CD-463D-93AF-9DEA0A4F6EA8}"/>
              </a:ext>
            </a:extLst>
          </p:cNvPr>
          <p:cNvCxnSpPr>
            <a:cxnSpLocks/>
          </p:cNvCxnSpPr>
          <p:nvPr/>
        </p:nvCxnSpPr>
        <p:spPr>
          <a:xfrm flipV="1">
            <a:off x="1264920" y="4051728"/>
            <a:ext cx="583043" cy="497412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8A32395C-A824-4E62-A371-455A2725227A}"/>
              </a:ext>
            </a:extLst>
          </p:cNvPr>
          <p:cNvSpPr txBox="1"/>
          <p:nvPr/>
        </p:nvSpPr>
        <p:spPr>
          <a:xfrm>
            <a:off x="596949" y="4703441"/>
            <a:ext cx="16209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FFC000"/>
                </a:solidFill>
              </a:rPr>
              <a:t>光源</a:t>
            </a:r>
            <a:endParaRPr lang="en-US" altLang="zh-CN" sz="2800" dirty="0">
              <a:solidFill>
                <a:srgbClr val="FFC000"/>
              </a:solidFill>
            </a:endParaRPr>
          </a:p>
          <a:p>
            <a:r>
              <a:rPr lang="zh-CN" altLang="en-US" sz="2800" dirty="0">
                <a:solidFill>
                  <a:srgbClr val="FFC000"/>
                </a:solidFill>
              </a:rPr>
              <a:t>装在这里</a:t>
            </a:r>
          </a:p>
        </p:txBody>
      </p:sp>
    </p:spTree>
    <p:extLst>
      <p:ext uri="{BB962C8B-B14F-4D97-AF65-F5344CB8AC3E}">
        <p14:creationId xmlns:p14="http://schemas.microsoft.com/office/powerpoint/2010/main" val="406493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6EBE2CA6-8E3A-45DC-AE73-F7440A03FBB0}"/>
              </a:ext>
            </a:extLst>
          </p:cNvPr>
          <p:cNvSpPr/>
          <p:nvPr/>
        </p:nvSpPr>
        <p:spPr>
          <a:xfrm>
            <a:off x="905346" y="781390"/>
            <a:ext cx="190123" cy="14666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F14421A-54D6-4A1C-BD3F-5C86E01BEF9C}"/>
              </a:ext>
            </a:extLst>
          </p:cNvPr>
          <p:cNvSpPr/>
          <p:nvPr/>
        </p:nvSpPr>
        <p:spPr>
          <a:xfrm>
            <a:off x="3438808" y="781389"/>
            <a:ext cx="190123" cy="14666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F8ECDF6-4111-42EE-A68E-1013066D8BA3}"/>
              </a:ext>
            </a:extLst>
          </p:cNvPr>
          <p:cNvSpPr/>
          <p:nvPr/>
        </p:nvSpPr>
        <p:spPr>
          <a:xfrm>
            <a:off x="6796135" y="781389"/>
            <a:ext cx="190123" cy="14666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A636053-011E-4151-B89B-B5F908D02F65}"/>
              </a:ext>
            </a:extLst>
          </p:cNvPr>
          <p:cNvSpPr/>
          <p:nvPr/>
        </p:nvSpPr>
        <p:spPr>
          <a:xfrm>
            <a:off x="570368" y="926245"/>
            <a:ext cx="6627137" cy="2987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89D8974A-26BE-4710-BE89-69B7A2776713}"/>
              </a:ext>
            </a:extLst>
          </p:cNvPr>
          <p:cNvSpPr/>
          <p:nvPr/>
        </p:nvSpPr>
        <p:spPr>
          <a:xfrm>
            <a:off x="1158089" y="1537354"/>
            <a:ext cx="2218099" cy="19917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9DACF26-E3B6-499E-BA8F-0C3E305A795E}"/>
              </a:ext>
            </a:extLst>
          </p:cNvPr>
          <p:cNvSpPr txBox="1"/>
          <p:nvPr/>
        </p:nvSpPr>
        <p:spPr>
          <a:xfrm>
            <a:off x="1026218" y="1196516"/>
            <a:ext cx="2432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通常光源厚度是</a:t>
            </a:r>
            <a:r>
              <a:rPr lang="en-US" altLang="zh-CN" dirty="0"/>
              <a:t>18mm</a:t>
            </a:r>
            <a:endParaRPr lang="zh-CN" altLang="en-US" dirty="0"/>
          </a:p>
        </p:txBody>
      </p:sp>
      <p:sp>
        <p:nvSpPr>
          <p:cNvPr id="23" name="箭头: 上下 22">
            <a:extLst>
              <a:ext uri="{FF2B5EF4-FFF2-40B4-BE49-F238E27FC236}">
                <a16:creationId xmlns:a16="http://schemas.microsoft.com/office/drawing/2014/main" id="{E6E0B8FF-25BC-485A-A9C5-576D87F2F8EB}"/>
              </a:ext>
            </a:extLst>
          </p:cNvPr>
          <p:cNvSpPr/>
          <p:nvPr/>
        </p:nvSpPr>
        <p:spPr>
          <a:xfrm>
            <a:off x="3883936" y="1736530"/>
            <a:ext cx="125994" cy="511520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88D4A2F-ABA0-4375-8400-2E6F4E14534E}"/>
              </a:ext>
            </a:extLst>
          </p:cNvPr>
          <p:cNvSpPr txBox="1"/>
          <p:nvPr/>
        </p:nvSpPr>
        <p:spPr>
          <a:xfrm>
            <a:off x="628234" y="3865273"/>
            <a:ext cx="107881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这里下压距离是多少，是否在吸料或者放料的时候会撞到光源？</a:t>
            </a:r>
            <a:endParaRPr lang="en-US" altLang="zh-CN" dirty="0"/>
          </a:p>
          <a:p>
            <a:pPr lvl="1"/>
            <a:r>
              <a:rPr lang="zh-CN" altLang="en-US" dirty="0"/>
              <a:t>如果将光源控制在</a:t>
            </a:r>
            <a:r>
              <a:rPr lang="en-US" altLang="zh-CN" dirty="0"/>
              <a:t>45</a:t>
            </a:r>
            <a:r>
              <a:rPr lang="zh-CN" altLang="en-US" dirty="0"/>
              <a:t>*</a:t>
            </a:r>
            <a:r>
              <a:rPr lang="en-US" altLang="zh-CN" dirty="0"/>
              <a:t>50mm</a:t>
            </a:r>
            <a:r>
              <a:rPr lang="zh-CN" altLang="en-US" dirty="0"/>
              <a:t>的尺寸，就不会碰到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这个爪子是否会频繁更换？</a:t>
            </a:r>
            <a:endParaRPr lang="en-US" altLang="zh-CN" dirty="0"/>
          </a:p>
          <a:p>
            <a:pPr lvl="1"/>
            <a:r>
              <a:rPr lang="zh-CN" altLang="en-US" dirty="0"/>
              <a:t>吸气爪与产品是绑定的，每次更换产品后就要更换吸嘴，产线总共有两种不同的爪子</a:t>
            </a:r>
            <a:endParaRPr lang="en-US" altLang="zh-CN" dirty="0"/>
          </a:p>
          <a:p>
            <a:pPr lvl="1"/>
            <a:r>
              <a:rPr lang="zh-CN" altLang="en-US" dirty="0"/>
              <a:t>有两种方案（光源做成线和光源分离的）：</a:t>
            </a:r>
            <a:endParaRPr lang="en-US" altLang="zh-CN" dirty="0"/>
          </a:p>
          <a:p>
            <a:pPr marL="800100" lvl="1" indent="-342900">
              <a:buAutoNum type="arabicPeriod"/>
            </a:pPr>
            <a:r>
              <a:rPr lang="en-US" altLang="zh-CN" dirty="0"/>
              <a:t>2</a:t>
            </a:r>
            <a:r>
              <a:rPr lang="zh-CN" altLang="en-US" dirty="0"/>
              <a:t>台机共有</a:t>
            </a:r>
            <a:r>
              <a:rPr lang="en-US" altLang="zh-CN" dirty="0"/>
              <a:t>4</a:t>
            </a:r>
            <a:r>
              <a:rPr lang="zh-CN" altLang="en-US" dirty="0"/>
              <a:t>个吸嘴，做</a:t>
            </a:r>
            <a:r>
              <a:rPr lang="en-US" altLang="zh-CN" dirty="0"/>
              <a:t>4</a:t>
            </a:r>
            <a:r>
              <a:rPr lang="zh-CN" altLang="en-US" dirty="0"/>
              <a:t>个光源安装在</a:t>
            </a:r>
            <a:r>
              <a:rPr lang="en-US" altLang="zh-CN" dirty="0"/>
              <a:t>4</a:t>
            </a:r>
            <a:r>
              <a:rPr lang="zh-CN" altLang="en-US" dirty="0"/>
              <a:t>个吸嘴上</a:t>
            </a:r>
            <a:endParaRPr lang="en-US" altLang="zh-CN" dirty="0"/>
          </a:p>
          <a:p>
            <a:pPr marL="800100" lvl="1" indent="-342900">
              <a:buAutoNum type="arabicPeriod"/>
            </a:pPr>
            <a:r>
              <a:rPr lang="zh-CN" altLang="en-US" dirty="0"/>
              <a:t>做两个光源，每次更换吸嘴后更换光源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走线问题</a:t>
            </a:r>
            <a:r>
              <a:rPr lang="en-US" altLang="zh-CN" dirty="0"/>
              <a:t>——</a:t>
            </a:r>
            <a:r>
              <a:rPr lang="zh-CN" altLang="en-US" dirty="0"/>
              <a:t>光源的走线问题，光源安装在爪子上，爪子在移动的过程中不能扯到线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相机支持飞拍，控制器需要更换</a:t>
            </a:r>
            <a:r>
              <a:rPr lang="en-US" altLang="zh-CN" dirty="0"/>
              <a:t>3</a:t>
            </a:r>
            <a:r>
              <a:rPr lang="zh-CN" altLang="en-US" dirty="0"/>
              <a:t>信号输出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03C174C-344D-45A6-9C73-8A869E720D42}"/>
              </a:ext>
            </a:extLst>
          </p:cNvPr>
          <p:cNvSpPr txBox="1"/>
          <p:nvPr/>
        </p:nvSpPr>
        <p:spPr>
          <a:xfrm>
            <a:off x="4009930" y="1807624"/>
            <a:ext cx="11792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下压距离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8CF0021-5537-4039-B61C-3FF061360E2C}"/>
              </a:ext>
            </a:extLst>
          </p:cNvPr>
          <p:cNvSpPr/>
          <p:nvPr/>
        </p:nvSpPr>
        <p:spPr>
          <a:xfrm>
            <a:off x="2000060" y="2882321"/>
            <a:ext cx="715224" cy="76049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995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70204A2-51C3-4E75-88DD-B02ADFC27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39" y="522336"/>
            <a:ext cx="5552381" cy="218095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3775F82-D094-44A4-A1D9-09C8E113A26C}"/>
              </a:ext>
            </a:extLst>
          </p:cNvPr>
          <p:cNvSpPr/>
          <p:nvPr/>
        </p:nvSpPr>
        <p:spPr>
          <a:xfrm>
            <a:off x="3454621" y="4180533"/>
            <a:ext cx="826113" cy="472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4851911-D9A6-407A-A37B-82BC99349B04}"/>
              </a:ext>
            </a:extLst>
          </p:cNvPr>
          <p:cNvSpPr/>
          <p:nvPr/>
        </p:nvSpPr>
        <p:spPr>
          <a:xfrm rot="19625055">
            <a:off x="6554530" y="3679190"/>
            <a:ext cx="2894549" cy="147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D2E517F1-E654-4486-85C0-D0862A8694A2}"/>
              </a:ext>
            </a:extLst>
          </p:cNvPr>
          <p:cNvSpPr/>
          <p:nvPr/>
        </p:nvSpPr>
        <p:spPr>
          <a:xfrm>
            <a:off x="4655410" y="4483232"/>
            <a:ext cx="1355834" cy="17026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2F80A2-13A9-4368-AC98-6BBDACAAD8DC}"/>
              </a:ext>
            </a:extLst>
          </p:cNvPr>
          <p:cNvSpPr txBox="1"/>
          <p:nvPr/>
        </p:nvSpPr>
        <p:spPr>
          <a:xfrm>
            <a:off x="3454621" y="50224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初始矩形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526E912-6C4E-4F5D-82E7-AA9AF8B517E7}"/>
              </a:ext>
            </a:extLst>
          </p:cNvPr>
          <p:cNvSpPr txBox="1"/>
          <p:nvPr/>
        </p:nvSpPr>
        <p:spPr>
          <a:xfrm>
            <a:off x="8336677" y="520707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任意矩形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59A6584-A340-47AE-B0E5-8DF555F19C36}"/>
              </a:ext>
            </a:extLst>
          </p:cNvPr>
          <p:cNvSpPr txBox="1"/>
          <p:nvPr/>
        </p:nvSpPr>
        <p:spPr>
          <a:xfrm>
            <a:off x="6385922" y="522336"/>
            <a:ext cx="560922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初始矩形永远不变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计算初始矩形到任意矩形中心位置之间的变换矩阵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计算初始矩形到任意矩形角度之间的变换矩阵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计算初始矩形到任意矩形宽高缩放量的变换矩阵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计算三个矩形的乘积</a:t>
            </a:r>
            <a:r>
              <a:rPr lang="en-US" altLang="zh-CN" dirty="0" err="1"/>
              <a:t>mHom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计算</a:t>
            </a:r>
            <a:r>
              <a:rPr lang="en-US" altLang="zh-CN" dirty="0" err="1"/>
              <a:t>mHom</a:t>
            </a:r>
            <a:r>
              <a:rPr lang="zh-CN" altLang="en-US" dirty="0"/>
              <a:t>的逆矩阵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对初始矩形的角点使用逆矩阵变换</a:t>
            </a:r>
          </a:p>
        </p:txBody>
      </p:sp>
    </p:spTree>
    <p:extLst>
      <p:ext uri="{BB962C8B-B14F-4D97-AF65-F5344CB8AC3E}">
        <p14:creationId xmlns:p14="http://schemas.microsoft.com/office/powerpoint/2010/main" val="322713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9390626-8540-42E2-AB1D-7C3FDEF42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C6C94082-B10C-4213-8FA5-25B4C1177ED0}"/>
              </a:ext>
            </a:extLst>
          </p:cNvPr>
          <p:cNvCxnSpPr/>
          <p:nvPr/>
        </p:nvCxnSpPr>
        <p:spPr>
          <a:xfrm flipV="1">
            <a:off x="5707117" y="3745887"/>
            <a:ext cx="1866637" cy="15954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4FFA37E2-9160-41AC-B759-4B4522D4544B}"/>
              </a:ext>
            </a:extLst>
          </p:cNvPr>
          <p:cNvSpPr txBox="1"/>
          <p:nvPr/>
        </p:nvSpPr>
        <p:spPr>
          <a:xfrm>
            <a:off x="6583680" y="4358956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300mm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82E42A73-B87B-4D56-8934-93B0F5C79A85}"/>
              </a:ext>
            </a:extLst>
          </p:cNvPr>
          <p:cNvCxnSpPr>
            <a:cxnSpLocks/>
          </p:cNvCxnSpPr>
          <p:nvPr/>
        </p:nvCxnSpPr>
        <p:spPr>
          <a:xfrm flipH="1" flipV="1">
            <a:off x="4830555" y="1790963"/>
            <a:ext cx="777766" cy="35503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AB75C43B-8F68-46FE-809A-3BCACF97ED25}"/>
              </a:ext>
            </a:extLst>
          </p:cNvPr>
          <p:cNvSpPr txBox="1"/>
          <p:nvPr/>
        </p:nvSpPr>
        <p:spPr>
          <a:xfrm>
            <a:off x="4194678" y="3745887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270mm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A036CA5-FC7F-450B-BF3A-BF64198EFA9D}"/>
              </a:ext>
            </a:extLst>
          </p:cNvPr>
          <p:cNvCxnSpPr>
            <a:cxnSpLocks/>
          </p:cNvCxnSpPr>
          <p:nvPr/>
        </p:nvCxnSpPr>
        <p:spPr>
          <a:xfrm flipH="1" flipV="1">
            <a:off x="3663907" y="1516643"/>
            <a:ext cx="1166648" cy="2743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7FB851A7-EE29-4D16-934B-F49B19ED9D72}"/>
              </a:ext>
            </a:extLst>
          </p:cNvPr>
          <p:cNvSpPr txBox="1"/>
          <p:nvPr/>
        </p:nvSpPr>
        <p:spPr>
          <a:xfrm>
            <a:off x="4194677" y="1284471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150mm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8F82F06-9186-464D-93CB-F8206A351ADF}"/>
              </a:ext>
            </a:extLst>
          </p:cNvPr>
          <p:cNvSpPr txBox="1"/>
          <p:nvPr/>
        </p:nvSpPr>
        <p:spPr>
          <a:xfrm>
            <a:off x="832420" y="2270234"/>
            <a:ext cx="21756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这个我不记得是怎么放进柜子了</a:t>
            </a:r>
          </a:p>
        </p:txBody>
      </p:sp>
    </p:spTree>
    <p:extLst>
      <p:ext uri="{BB962C8B-B14F-4D97-AF65-F5344CB8AC3E}">
        <p14:creationId xmlns:p14="http://schemas.microsoft.com/office/powerpoint/2010/main" val="3373629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7512761-6840-497A-9531-DD59BE08BD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03E1970-42AB-4393-892E-57DD9214286F}"/>
              </a:ext>
            </a:extLst>
          </p:cNvPr>
          <p:cNvCxnSpPr/>
          <p:nvPr/>
        </p:nvCxnSpPr>
        <p:spPr>
          <a:xfrm flipH="1">
            <a:off x="6924215" y="1973843"/>
            <a:ext cx="1065749" cy="3090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17002532-12A6-4B7C-A5AD-23E4209A66EC}"/>
              </a:ext>
            </a:extLst>
          </p:cNvPr>
          <p:cNvSpPr txBox="1"/>
          <p:nvPr/>
        </p:nvSpPr>
        <p:spPr>
          <a:xfrm>
            <a:off x="8109782" y="1973843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8</a:t>
            </a:r>
            <a:r>
              <a:rPr lang="zh-CN" altLang="en-US" dirty="0">
                <a:solidFill>
                  <a:srgbClr val="FF0000"/>
                </a:solidFill>
              </a:rPr>
              <a:t>寸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41153782-843E-432A-87D8-FE8A092F5BF2}"/>
              </a:ext>
            </a:extLst>
          </p:cNvPr>
          <p:cNvCxnSpPr>
            <a:cxnSpLocks/>
          </p:cNvCxnSpPr>
          <p:nvPr/>
        </p:nvCxnSpPr>
        <p:spPr>
          <a:xfrm flipH="1" flipV="1">
            <a:off x="5858467" y="3929818"/>
            <a:ext cx="630620" cy="6453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434EF27E-D9DA-4A03-8AD5-7984389A690E}"/>
              </a:ext>
            </a:extLst>
          </p:cNvPr>
          <p:cNvSpPr txBox="1"/>
          <p:nvPr/>
        </p:nvSpPr>
        <p:spPr>
          <a:xfrm>
            <a:off x="6608905" y="4603531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12</a:t>
            </a:r>
            <a:r>
              <a:rPr lang="zh-CN" altLang="en-US" dirty="0">
                <a:solidFill>
                  <a:srgbClr val="FF0000"/>
                </a:solidFill>
              </a:rPr>
              <a:t>寸</a:t>
            </a:r>
          </a:p>
        </p:txBody>
      </p:sp>
      <p:sp>
        <p:nvSpPr>
          <p:cNvPr id="12" name="八边形 11">
            <a:extLst>
              <a:ext uri="{FF2B5EF4-FFF2-40B4-BE49-F238E27FC236}">
                <a16:creationId xmlns:a16="http://schemas.microsoft.com/office/drawing/2014/main" id="{3196D524-66AE-4B09-8DAD-C7D85B696DA8}"/>
              </a:ext>
            </a:extLst>
          </p:cNvPr>
          <p:cNvSpPr/>
          <p:nvPr/>
        </p:nvSpPr>
        <p:spPr>
          <a:xfrm>
            <a:off x="517109" y="983768"/>
            <a:ext cx="1746819" cy="1671145"/>
          </a:xfrm>
          <a:prstGeom prst="oc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320mm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CC3D4A1-D275-402A-985C-4729A3E57FEF}"/>
              </a:ext>
            </a:extLst>
          </p:cNvPr>
          <p:cNvSpPr/>
          <p:nvPr/>
        </p:nvSpPr>
        <p:spPr>
          <a:xfrm>
            <a:off x="9219675" y="983768"/>
            <a:ext cx="1746819" cy="16711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193A174-1B86-41C5-AB68-B656AFEDB60E}"/>
              </a:ext>
            </a:extLst>
          </p:cNvPr>
          <p:cNvSpPr txBox="1"/>
          <p:nvPr/>
        </p:nvSpPr>
        <p:spPr>
          <a:xfrm>
            <a:off x="1121854" y="334229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8</a:t>
            </a:r>
            <a:r>
              <a:rPr lang="zh-CN" altLang="en-US" dirty="0"/>
              <a:t>寸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BE2833A-B990-467B-9432-2AC96DE2E9E0}"/>
              </a:ext>
            </a:extLst>
          </p:cNvPr>
          <p:cNvSpPr txBox="1"/>
          <p:nvPr/>
        </p:nvSpPr>
        <p:spPr>
          <a:xfrm>
            <a:off x="9928072" y="334229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12</a:t>
            </a:r>
            <a:r>
              <a:rPr lang="zh-CN" altLang="en-US" dirty="0"/>
              <a:t>寸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A87F237C-DD24-4260-8AC1-E5D5D13AC127}"/>
              </a:ext>
            </a:extLst>
          </p:cNvPr>
          <p:cNvCxnSpPr/>
          <p:nvPr/>
        </p:nvCxnSpPr>
        <p:spPr>
          <a:xfrm>
            <a:off x="517109" y="1790963"/>
            <a:ext cx="17468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AD0BAE80-0CB0-4F01-8FB2-9176F2DA81D1}"/>
              </a:ext>
            </a:extLst>
          </p:cNvPr>
          <p:cNvSpPr txBox="1"/>
          <p:nvPr/>
        </p:nvSpPr>
        <p:spPr>
          <a:xfrm>
            <a:off x="690646" y="2750454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高度</a:t>
            </a:r>
            <a:r>
              <a:rPr lang="en-US" altLang="zh-CN" dirty="0">
                <a:solidFill>
                  <a:srgbClr val="FF0000"/>
                </a:solidFill>
              </a:rPr>
              <a:t>220mm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196C771-374F-4C60-A92C-19834D43FB11}"/>
              </a:ext>
            </a:extLst>
          </p:cNvPr>
          <p:cNvCxnSpPr/>
          <p:nvPr/>
        </p:nvCxnSpPr>
        <p:spPr>
          <a:xfrm>
            <a:off x="9219675" y="1826697"/>
            <a:ext cx="17468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E0245D7E-45CE-4E67-ADC6-0C0CD2C01BA3}"/>
              </a:ext>
            </a:extLst>
          </p:cNvPr>
          <p:cNvSpPr txBox="1"/>
          <p:nvPr/>
        </p:nvSpPr>
        <p:spPr>
          <a:xfrm>
            <a:off x="9675113" y="1555847"/>
            <a:ext cx="11650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430mm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53EAA2C-E25F-42AB-8D91-C3314F244358}"/>
              </a:ext>
            </a:extLst>
          </p:cNvPr>
          <p:cNvSpPr txBox="1"/>
          <p:nvPr/>
        </p:nvSpPr>
        <p:spPr>
          <a:xfrm>
            <a:off x="9401741" y="2748351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高度</a:t>
            </a:r>
            <a:r>
              <a:rPr lang="en-US" altLang="zh-CN" dirty="0">
                <a:solidFill>
                  <a:srgbClr val="FF0000"/>
                </a:solidFill>
              </a:rPr>
              <a:t>150mm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AC67B3B-C676-46CA-86B9-B23D984BA095}"/>
              </a:ext>
            </a:extLst>
          </p:cNvPr>
          <p:cNvSpPr txBox="1"/>
          <p:nvPr/>
        </p:nvSpPr>
        <p:spPr>
          <a:xfrm>
            <a:off x="3628016" y="5162579"/>
            <a:ext cx="4935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12</a:t>
            </a:r>
            <a:r>
              <a:rPr lang="zh-CN" altLang="en-US" dirty="0">
                <a:solidFill>
                  <a:srgbClr val="FF0000"/>
                </a:solidFill>
              </a:rPr>
              <a:t>寸盒子与</a:t>
            </a:r>
            <a:r>
              <a:rPr lang="en-US" altLang="zh-CN" dirty="0">
                <a:solidFill>
                  <a:srgbClr val="FF0000"/>
                </a:solidFill>
              </a:rPr>
              <a:t>8</a:t>
            </a:r>
            <a:r>
              <a:rPr lang="zh-CN" altLang="en-US" dirty="0">
                <a:solidFill>
                  <a:srgbClr val="FF0000"/>
                </a:solidFill>
              </a:rPr>
              <a:t>寸盒子按如图所示的方式放进柜子</a:t>
            </a:r>
          </a:p>
        </p:txBody>
      </p:sp>
    </p:spTree>
    <p:extLst>
      <p:ext uri="{BB962C8B-B14F-4D97-AF65-F5344CB8AC3E}">
        <p14:creationId xmlns:p14="http://schemas.microsoft.com/office/powerpoint/2010/main" val="4256092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59D7C6A-9046-43E1-91C2-BDAF5D979FF3}"/>
              </a:ext>
            </a:extLst>
          </p:cNvPr>
          <p:cNvSpPr/>
          <p:nvPr/>
        </p:nvSpPr>
        <p:spPr>
          <a:xfrm>
            <a:off x="2610770" y="2106273"/>
            <a:ext cx="5271989" cy="47927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待测物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698891A-F285-4041-AF92-460A8A913AC9}"/>
              </a:ext>
            </a:extLst>
          </p:cNvPr>
          <p:cNvSpPr/>
          <p:nvPr/>
        </p:nvSpPr>
        <p:spPr>
          <a:xfrm>
            <a:off x="2383746" y="2585545"/>
            <a:ext cx="5883691" cy="2144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蓝膜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241EDF14-AEA8-445F-B145-6906D728722D}"/>
              </a:ext>
            </a:extLst>
          </p:cNvPr>
          <p:cNvCxnSpPr/>
          <p:nvPr/>
        </p:nvCxnSpPr>
        <p:spPr>
          <a:xfrm>
            <a:off x="3260309" y="1463040"/>
            <a:ext cx="0" cy="6432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0881B66-BEFE-4BA8-B6E3-D04BED128449}"/>
              </a:ext>
            </a:extLst>
          </p:cNvPr>
          <p:cNvCxnSpPr/>
          <p:nvPr/>
        </p:nvCxnSpPr>
        <p:spPr>
          <a:xfrm flipV="1">
            <a:off x="3260309" y="2585545"/>
            <a:ext cx="0" cy="5927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6CD443C3-FD3C-4289-B568-89007DC1B492}"/>
              </a:ext>
            </a:extLst>
          </p:cNvPr>
          <p:cNvSpPr txBox="1"/>
          <p:nvPr/>
        </p:nvSpPr>
        <p:spPr>
          <a:xfrm>
            <a:off x="2957610" y="2161243"/>
            <a:ext cx="990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200μm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F35B771-3A3A-4453-B598-CBCB3ED48743}"/>
              </a:ext>
            </a:extLst>
          </p:cNvPr>
          <p:cNvCxnSpPr/>
          <p:nvPr/>
        </p:nvCxnSpPr>
        <p:spPr>
          <a:xfrm>
            <a:off x="7064003" y="1910046"/>
            <a:ext cx="0" cy="6432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914D989A-137F-421D-8EC6-50BE0025B353}"/>
              </a:ext>
            </a:extLst>
          </p:cNvPr>
          <p:cNvCxnSpPr/>
          <p:nvPr/>
        </p:nvCxnSpPr>
        <p:spPr>
          <a:xfrm flipV="1">
            <a:off x="7064003" y="2836217"/>
            <a:ext cx="0" cy="5927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68582BBC-5272-45E2-8026-06C7A0790D89}"/>
              </a:ext>
            </a:extLst>
          </p:cNvPr>
          <p:cNvSpPr txBox="1"/>
          <p:nvPr/>
        </p:nvSpPr>
        <p:spPr>
          <a:xfrm>
            <a:off x="6761305" y="2508085"/>
            <a:ext cx="88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80μm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8572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75FF455-2D90-4920-AC16-0DA2F9A1E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726" y="369295"/>
            <a:ext cx="1834020" cy="224314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68FCD9C-79AB-451B-A494-DF2181927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3602" y="369295"/>
            <a:ext cx="1728102" cy="228145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A9A7AE2-1651-4857-AFB1-EECB82E4D30F}"/>
              </a:ext>
            </a:extLst>
          </p:cNvPr>
          <p:cNvSpPr txBox="1"/>
          <p:nvPr/>
        </p:nvSpPr>
        <p:spPr>
          <a:xfrm>
            <a:off x="4729856" y="412961"/>
            <a:ext cx="33377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标准块厚度 </a:t>
            </a:r>
            <a:r>
              <a:rPr lang="en-US" altLang="zh-CN" dirty="0"/>
              <a:t>499.591</a:t>
            </a:r>
          </a:p>
          <a:p>
            <a:r>
              <a:rPr lang="zh-CN" altLang="en-US" dirty="0"/>
              <a:t>标准块</a:t>
            </a:r>
            <a:r>
              <a:rPr lang="en-US" altLang="zh-CN" dirty="0"/>
              <a:t>【</a:t>
            </a:r>
            <a:r>
              <a:rPr lang="zh-CN" altLang="en-US" dirty="0"/>
              <a:t>带蓝膜</a:t>
            </a:r>
            <a:r>
              <a:rPr lang="en-US" altLang="zh-CN" dirty="0"/>
              <a:t>】</a:t>
            </a:r>
            <a:r>
              <a:rPr lang="zh-CN" altLang="en-US" dirty="0"/>
              <a:t>厚度 </a:t>
            </a:r>
            <a:r>
              <a:rPr lang="en-US" altLang="zh-CN" dirty="0"/>
              <a:t>542.952</a:t>
            </a:r>
          </a:p>
          <a:p>
            <a:r>
              <a:rPr lang="zh-CN" altLang="en-US" dirty="0"/>
              <a:t>差值：</a:t>
            </a:r>
            <a:r>
              <a:rPr lang="en-US" altLang="zh-CN" dirty="0">
                <a:solidFill>
                  <a:srgbClr val="FF0000"/>
                </a:solidFill>
              </a:rPr>
              <a:t>43.361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B703A4A-D6F1-49E7-AD57-EAC536E568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33" r="25988"/>
          <a:stretch/>
        </p:blipFill>
        <p:spPr>
          <a:xfrm>
            <a:off x="549726" y="3313782"/>
            <a:ext cx="1488265" cy="250684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1ADF964-FD39-46CD-B664-A8194F34A689}"/>
              </a:ext>
            </a:extLst>
          </p:cNvPr>
          <p:cNvSpPr txBox="1"/>
          <p:nvPr/>
        </p:nvSpPr>
        <p:spPr>
          <a:xfrm>
            <a:off x="4729856" y="3366877"/>
            <a:ext cx="37273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样品</a:t>
            </a:r>
            <a:r>
              <a:rPr lang="en-US" altLang="zh-CN" dirty="0"/>
              <a:t>【</a:t>
            </a:r>
            <a:r>
              <a:rPr lang="zh-CN" altLang="en-US" dirty="0"/>
              <a:t>带蓝膜</a:t>
            </a:r>
            <a:r>
              <a:rPr lang="en-US" altLang="zh-CN" dirty="0"/>
              <a:t>】</a:t>
            </a:r>
            <a:r>
              <a:rPr lang="zh-CN" altLang="en-US" dirty="0"/>
              <a:t>实测 </a:t>
            </a:r>
            <a:r>
              <a:rPr lang="en-US" altLang="zh-CN" dirty="0"/>
              <a:t>235.893</a:t>
            </a:r>
          </a:p>
          <a:p>
            <a:r>
              <a:rPr lang="zh-CN" altLang="en-US" dirty="0"/>
              <a:t>计算后为</a:t>
            </a:r>
            <a:r>
              <a:rPr lang="en-US" altLang="zh-CN" dirty="0"/>
              <a:t>235.893-</a:t>
            </a:r>
            <a:r>
              <a:rPr lang="en-US" altLang="zh-CN" dirty="0">
                <a:solidFill>
                  <a:srgbClr val="FF0000"/>
                </a:solidFill>
              </a:rPr>
              <a:t>43.361</a:t>
            </a:r>
            <a:r>
              <a:rPr lang="en-US" altLang="zh-CN" dirty="0"/>
              <a:t> = 192.532</a:t>
            </a:r>
          </a:p>
          <a:p>
            <a:endParaRPr lang="en-US" altLang="zh-CN" dirty="0"/>
          </a:p>
          <a:p>
            <a:r>
              <a:rPr lang="zh-CN" altLang="en-US" dirty="0"/>
              <a:t>样品</a:t>
            </a:r>
            <a:r>
              <a:rPr lang="en-US" altLang="zh-CN" dirty="0"/>
              <a:t>【</a:t>
            </a:r>
            <a:r>
              <a:rPr lang="zh-CN" altLang="en-US" dirty="0"/>
              <a:t>无蓝膜</a:t>
            </a:r>
            <a:r>
              <a:rPr lang="en-US" altLang="zh-CN" dirty="0"/>
              <a:t>】</a:t>
            </a:r>
            <a:r>
              <a:rPr lang="zh-CN" altLang="en-US" dirty="0"/>
              <a:t>实测 </a:t>
            </a:r>
            <a:r>
              <a:rPr lang="en-US" altLang="zh-CN" dirty="0"/>
              <a:t>194.194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34BB179C-6BCB-4892-B4C4-EA552D7071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131" r="25199"/>
          <a:stretch/>
        </p:blipFill>
        <p:spPr>
          <a:xfrm>
            <a:off x="2258675" y="3313782"/>
            <a:ext cx="2163029" cy="2506848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0132A134-B7D9-46CE-A789-4A275676C71F}"/>
              </a:ext>
            </a:extLst>
          </p:cNvPr>
          <p:cNvSpPr txBox="1"/>
          <p:nvPr/>
        </p:nvSpPr>
        <p:spPr>
          <a:xfrm>
            <a:off x="4817942" y="5451298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单位都是</a:t>
            </a:r>
            <a:r>
              <a:rPr lang="en-US" altLang="zh-CN" dirty="0"/>
              <a:t>μm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0269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1405</TotalTime>
  <Words>1185</Words>
  <Application>Microsoft Office PowerPoint</Application>
  <PresentationFormat>宽屏</PresentationFormat>
  <Paragraphs>200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1" baseType="lpstr">
      <vt:lpstr>等线</vt:lpstr>
      <vt:lpstr>等线 Light</vt:lpstr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Zeros 遇见</dc:creator>
  <cp:lastModifiedBy>遇见 Zeros</cp:lastModifiedBy>
  <cp:revision>131</cp:revision>
  <dcterms:created xsi:type="dcterms:W3CDTF">2021-10-29T01:40:14Z</dcterms:created>
  <dcterms:modified xsi:type="dcterms:W3CDTF">2024-07-02T03:23:37Z</dcterms:modified>
</cp:coreProperties>
</file>

<file path=docProps/thumbnail.jpeg>
</file>